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260" r:id="rId7"/>
    <p:sldId id="280" r:id="rId8"/>
    <p:sldId id="261" r:id="rId9"/>
    <p:sldId id="298" r:id="rId10"/>
    <p:sldId id="333" r:id="rId11"/>
    <p:sldId id="262" r:id="rId12"/>
    <p:sldId id="263" r:id="rId13"/>
    <p:sldId id="334" r:id="rId14"/>
    <p:sldId id="299" r:id="rId15"/>
    <p:sldId id="302" r:id="rId16"/>
    <p:sldId id="264" r:id="rId17"/>
    <p:sldId id="266" r:id="rId18"/>
    <p:sldId id="335" r:id="rId19"/>
    <p:sldId id="265" r:id="rId20"/>
    <p:sldId id="276" r:id="rId21"/>
    <p:sldId id="303" r:id="rId22"/>
    <p:sldId id="293"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F2F2F2"/>
    <a:srgbClr val="0B49CB"/>
    <a:srgbClr val="F2F4F8"/>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1" d="100"/>
          <a:sy n="71" d="100"/>
        </p:scale>
        <p:origin x="133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40123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layer/SpaceXProject/blob/master/SpaceX%20Projec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layer/SpaceXProject/blob/master/SpaceX%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layer/SpaceXProject/blob/master/SpaceX%20EDA%20Noteboo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layer/SpaceXProject/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layer/SpaceXProject/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layer/SpaceXProject/blob/master/Interactive%20Dashboard%20for%20SpaceX%20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elayer/SpaceXProject/blob/master/SpaceX_dash_app_final.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elayer/SpaceXProject/blob/master/Machine%20Learning%20Classification%20Noteboo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en.wikipedia.org/w/index.php?title=List_of_Falcon_9_and_Falcon_Heavy_launches&amp;oldid=1027686922"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mwaskom/seaborn/issues/1582" TargetMode="External"/><Relationship Id="rId5" Type="http://schemas.openxmlformats.org/officeDocument/2006/relationships/hyperlink" Target="https://api.spacex.land/graphql/" TargetMode="External"/><Relationship Id="rId4" Type="http://schemas.openxmlformats.org/officeDocument/2006/relationships/hyperlink" Target="https://github.com/elayer/SpaceXProject/tree/ma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Eric Layer</a:t>
            </a:r>
          </a:p>
          <a:p>
            <a:r>
              <a:rPr lang="en-US" dirty="0">
                <a:solidFill>
                  <a:schemeClr val="bg2"/>
                </a:solidFill>
                <a:latin typeface="Abadi" panose="020B0604020104020204" pitchFamily="34" charset="0"/>
                <a:ea typeface="SF Pro" pitchFamily="2" charset="0"/>
                <a:cs typeface="SF Pro" pitchFamily="2" charset="0"/>
              </a:rPr>
              <a:t>January 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Overview - Flowchart</a:t>
            </a:r>
            <a:endParaRPr lang="en-US" dirty="0">
              <a:solidFill>
                <a:srgbClr val="0B49CB"/>
              </a:solidFill>
            </a:endParaRPr>
          </a:p>
        </p:txBody>
      </p:sp>
      <p:sp>
        <p:nvSpPr>
          <p:cNvPr id="2" name="Rectangle 1">
            <a:extLst>
              <a:ext uri="{FF2B5EF4-FFF2-40B4-BE49-F238E27FC236}">
                <a16:creationId xmlns:a16="http://schemas.microsoft.com/office/drawing/2014/main" id="{0D795604-71F8-489F-9306-9CAFE49729F5}"/>
              </a:ext>
            </a:extLst>
          </p:cNvPr>
          <p:cNvSpPr/>
          <p:nvPr/>
        </p:nvSpPr>
        <p:spPr>
          <a:xfrm>
            <a:off x="516367" y="1927971"/>
            <a:ext cx="1355464" cy="871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 API</a:t>
            </a:r>
          </a:p>
        </p:txBody>
      </p:sp>
      <p:cxnSp>
        <p:nvCxnSpPr>
          <p:cNvPr id="4" name="Connector: Elbow 3">
            <a:extLst>
              <a:ext uri="{FF2B5EF4-FFF2-40B4-BE49-F238E27FC236}">
                <a16:creationId xmlns:a16="http://schemas.microsoft.com/office/drawing/2014/main" id="{89FFE026-FC75-4BC8-B2F4-8F353F2F9678}"/>
              </a:ext>
            </a:extLst>
          </p:cNvPr>
          <p:cNvCxnSpPr>
            <a:cxnSpLocks/>
            <a:stCxn id="2" idx="2"/>
          </p:cNvCxnSpPr>
          <p:nvPr/>
        </p:nvCxnSpPr>
        <p:spPr>
          <a:xfrm rot="16200000" flipH="1">
            <a:off x="1871831" y="2121609"/>
            <a:ext cx="225910" cy="15813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C5A74B34-CDA1-42ED-9911-DB5BF29DE0AD}"/>
              </a:ext>
            </a:extLst>
          </p:cNvPr>
          <p:cNvCxnSpPr>
            <a:cxnSpLocks/>
            <a:stCxn id="2" idx="0"/>
          </p:cNvCxnSpPr>
          <p:nvPr/>
        </p:nvCxnSpPr>
        <p:spPr>
          <a:xfrm rot="5400000" flipH="1" flipV="1">
            <a:off x="1893346" y="1045844"/>
            <a:ext cx="182880" cy="15813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B1FA453-5F5E-489B-810A-29F0DB2AA39F}"/>
              </a:ext>
            </a:extLst>
          </p:cNvPr>
          <p:cNvSpPr/>
          <p:nvPr/>
        </p:nvSpPr>
        <p:spPr>
          <a:xfrm>
            <a:off x="2775473" y="1648273"/>
            <a:ext cx="1355464" cy="15275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dirty="0"/>
              <a:t>SpaceX Data</a:t>
            </a:r>
          </a:p>
          <a:p>
            <a:pPr algn="ctr"/>
            <a:endParaRPr lang="en-US" sz="1600" b="1" u="sng" dirty="0"/>
          </a:p>
          <a:p>
            <a:pPr algn="ctr"/>
            <a:r>
              <a:rPr lang="en-US" sz="1600" dirty="0"/>
              <a:t>Requests, Beautiful Soup</a:t>
            </a:r>
          </a:p>
        </p:txBody>
      </p:sp>
      <p:cxnSp>
        <p:nvCxnSpPr>
          <p:cNvPr id="16" name="Straight Arrow Connector 15">
            <a:extLst>
              <a:ext uri="{FF2B5EF4-FFF2-40B4-BE49-F238E27FC236}">
                <a16:creationId xmlns:a16="http://schemas.microsoft.com/office/drawing/2014/main" id="{E2A5ED12-5B15-4065-ADF2-337ABA56437A}"/>
              </a:ext>
            </a:extLst>
          </p:cNvPr>
          <p:cNvCxnSpPr>
            <a:cxnSpLocks/>
            <a:stCxn id="11" idx="3"/>
            <a:endCxn id="17" idx="1"/>
          </p:cNvCxnSpPr>
          <p:nvPr/>
        </p:nvCxnSpPr>
        <p:spPr>
          <a:xfrm>
            <a:off x="4130937" y="2412066"/>
            <a:ext cx="1011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84EABF8-A63B-4A5D-A282-9811098E5630}"/>
              </a:ext>
            </a:extLst>
          </p:cNvPr>
          <p:cNvSpPr/>
          <p:nvPr/>
        </p:nvSpPr>
        <p:spPr>
          <a:xfrm>
            <a:off x="5142155" y="1648273"/>
            <a:ext cx="1215615" cy="152758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t>SpaceX Data</a:t>
            </a:r>
          </a:p>
          <a:p>
            <a:pPr algn="ctr"/>
            <a:endParaRPr lang="en-US" sz="1400" b="1" u="sng" dirty="0"/>
          </a:p>
          <a:p>
            <a:pPr algn="ctr"/>
            <a:r>
              <a:rPr lang="en-US" sz="1400" dirty="0"/>
              <a:t>Numpy &amp; Pandas for Falcon9 data</a:t>
            </a:r>
          </a:p>
        </p:txBody>
      </p:sp>
      <p:sp>
        <p:nvSpPr>
          <p:cNvPr id="19" name="Rectangle 18">
            <a:extLst>
              <a:ext uri="{FF2B5EF4-FFF2-40B4-BE49-F238E27FC236}">
                <a16:creationId xmlns:a16="http://schemas.microsoft.com/office/drawing/2014/main" id="{A6AC8C71-592F-4DEE-BF29-269A7E87825F}"/>
              </a:ext>
            </a:extLst>
          </p:cNvPr>
          <p:cNvSpPr/>
          <p:nvPr/>
        </p:nvSpPr>
        <p:spPr>
          <a:xfrm>
            <a:off x="7499157" y="1648273"/>
            <a:ext cx="1215615" cy="152758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t>SpaceX Data</a:t>
            </a:r>
          </a:p>
          <a:p>
            <a:pPr algn="ctr"/>
            <a:endParaRPr lang="en-US" sz="1400" b="1" u="sng" dirty="0"/>
          </a:p>
          <a:p>
            <a:pPr algn="ctr"/>
            <a:r>
              <a:rPr lang="en-US" sz="1400" dirty="0"/>
              <a:t>Preprocessing with Numpy &amp; Pandas</a:t>
            </a:r>
          </a:p>
        </p:txBody>
      </p:sp>
      <p:cxnSp>
        <p:nvCxnSpPr>
          <p:cNvPr id="21" name="Straight Arrow Connector 20">
            <a:extLst>
              <a:ext uri="{FF2B5EF4-FFF2-40B4-BE49-F238E27FC236}">
                <a16:creationId xmlns:a16="http://schemas.microsoft.com/office/drawing/2014/main" id="{E523EEE3-14E8-47FE-9C3B-3329D8211E61}"/>
              </a:ext>
            </a:extLst>
          </p:cNvPr>
          <p:cNvCxnSpPr>
            <a:stCxn id="17" idx="3"/>
            <a:endCxn id="19" idx="1"/>
          </p:cNvCxnSpPr>
          <p:nvPr/>
        </p:nvCxnSpPr>
        <p:spPr>
          <a:xfrm>
            <a:off x="6357770" y="2412066"/>
            <a:ext cx="1141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34B9781-E2A8-4D6E-AFC0-AB4391D52C69}"/>
              </a:ext>
            </a:extLst>
          </p:cNvPr>
          <p:cNvSpPr/>
          <p:nvPr/>
        </p:nvSpPr>
        <p:spPr>
          <a:xfrm>
            <a:off x="516367" y="4647304"/>
            <a:ext cx="1355464" cy="1140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Wikipedia SpaceX Data Tables</a:t>
            </a:r>
          </a:p>
        </p:txBody>
      </p:sp>
      <p:cxnSp>
        <p:nvCxnSpPr>
          <p:cNvPr id="24" name="Straight Arrow Connector 23">
            <a:extLst>
              <a:ext uri="{FF2B5EF4-FFF2-40B4-BE49-F238E27FC236}">
                <a16:creationId xmlns:a16="http://schemas.microsoft.com/office/drawing/2014/main" id="{38B9015B-A41E-4F65-A3A0-B1BDE419198D}"/>
              </a:ext>
            </a:extLst>
          </p:cNvPr>
          <p:cNvCxnSpPr>
            <a:cxnSpLocks/>
            <a:stCxn id="22" idx="3"/>
            <a:endCxn id="25" idx="1"/>
          </p:cNvCxnSpPr>
          <p:nvPr/>
        </p:nvCxnSpPr>
        <p:spPr>
          <a:xfrm>
            <a:off x="1871831" y="5217459"/>
            <a:ext cx="903642" cy="5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2CC329E-3D11-4A4B-B164-A5D7800C8B62}"/>
              </a:ext>
            </a:extLst>
          </p:cNvPr>
          <p:cNvSpPr/>
          <p:nvPr/>
        </p:nvSpPr>
        <p:spPr>
          <a:xfrm>
            <a:off x="2775473" y="4459045"/>
            <a:ext cx="1355464" cy="15275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dirty="0"/>
              <a:t>SpaceX Data</a:t>
            </a:r>
          </a:p>
          <a:p>
            <a:pPr algn="ctr"/>
            <a:endParaRPr lang="en-US" sz="1600" b="1" u="sng" dirty="0"/>
          </a:p>
          <a:p>
            <a:pPr algn="ctr"/>
            <a:r>
              <a:rPr lang="en-US" sz="1600" dirty="0"/>
              <a:t>Requests, Beautiful Soup</a:t>
            </a:r>
          </a:p>
        </p:txBody>
      </p:sp>
      <p:sp>
        <p:nvSpPr>
          <p:cNvPr id="30" name="Rectangle 29">
            <a:extLst>
              <a:ext uri="{FF2B5EF4-FFF2-40B4-BE49-F238E27FC236}">
                <a16:creationId xmlns:a16="http://schemas.microsoft.com/office/drawing/2014/main" id="{8A8832CB-6B5E-4BB8-9EE3-F539E3A9B33B}"/>
              </a:ext>
            </a:extLst>
          </p:cNvPr>
          <p:cNvSpPr/>
          <p:nvPr/>
        </p:nvSpPr>
        <p:spPr>
          <a:xfrm>
            <a:off x="5142155" y="4453666"/>
            <a:ext cx="1215615" cy="152758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t>SpaceX Data</a:t>
            </a:r>
          </a:p>
          <a:p>
            <a:pPr algn="ctr"/>
            <a:endParaRPr lang="en-US" sz="1400" b="1" u="sng" dirty="0"/>
          </a:p>
          <a:p>
            <a:pPr algn="ctr"/>
            <a:r>
              <a:rPr lang="en-US" sz="1400" dirty="0"/>
              <a:t>Create data frame from HTML tables with Pandas</a:t>
            </a:r>
          </a:p>
        </p:txBody>
      </p:sp>
      <p:cxnSp>
        <p:nvCxnSpPr>
          <p:cNvPr id="31" name="Straight Arrow Connector 30">
            <a:extLst>
              <a:ext uri="{FF2B5EF4-FFF2-40B4-BE49-F238E27FC236}">
                <a16:creationId xmlns:a16="http://schemas.microsoft.com/office/drawing/2014/main" id="{0CED9F45-FC11-494F-965D-CFCF372E60EA}"/>
              </a:ext>
            </a:extLst>
          </p:cNvPr>
          <p:cNvCxnSpPr>
            <a:cxnSpLocks/>
          </p:cNvCxnSpPr>
          <p:nvPr/>
        </p:nvCxnSpPr>
        <p:spPr>
          <a:xfrm>
            <a:off x="4130937" y="5217458"/>
            <a:ext cx="10112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3E70B30-F41D-423C-8130-86498A22023B}"/>
              </a:ext>
            </a:extLst>
          </p:cNvPr>
          <p:cNvSpPr/>
          <p:nvPr/>
        </p:nvSpPr>
        <p:spPr>
          <a:xfrm>
            <a:off x="9548489" y="1884941"/>
            <a:ext cx="1589261" cy="105424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SpaceX_API_csv</a:t>
            </a:r>
          </a:p>
        </p:txBody>
      </p:sp>
      <p:sp>
        <p:nvSpPr>
          <p:cNvPr id="33" name="Oval 32">
            <a:extLst>
              <a:ext uri="{FF2B5EF4-FFF2-40B4-BE49-F238E27FC236}">
                <a16:creationId xmlns:a16="http://schemas.microsoft.com/office/drawing/2014/main" id="{7169D09D-F557-4C9B-A3F7-5E8E9045018A}"/>
              </a:ext>
            </a:extLst>
          </p:cNvPr>
          <p:cNvSpPr/>
          <p:nvPr/>
        </p:nvSpPr>
        <p:spPr>
          <a:xfrm>
            <a:off x="7218381" y="4686842"/>
            <a:ext cx="1589261" cy="105424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SpaceX_Wiki_csv</a:t>
            </a:r>
          </a:p>
        </p:txBody>
      </p:sp>
      <p:cxnSp>
        <p:nvCxnSpPr>
          <p:cNvPr id="35" name="Straight Arrow Connector 34">
            <a:extLst>
              <a:ext uri="{FF2B5EF4-FFF2-40B4-BE49-F238E27FC236}">
                <a16:creationId xmlns:a16="http://schemas.microsoft.com/office/drawing/2014/main" id="{7CDD1C43-3E23-41A5-AA90-97D3BCB554BD}"/>
              </a:ext>
            </a:extLst>
          </p:cNvPr>
          <p:cNvCxnSpPr>
            <a:cxnSpLocks/>
            <a:stCxn id="30" idx="3"/>
          </p:cNvCxnSpPr>
          <p:nvPr/>
        </p:nvCxnSpPr>
        <p:spPr>
          <a:xfrm>
            <a:off x="6357770" y="5217459"/>
            <a:ext cx="8606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622D080-5F60-4F16-9AA3-444FC04E5FDE}"/>
              </a:ext>
            </a:extLst>
          </p:cNvPr>
          <p:cNvCxnSpPr>
            <a:cxnSpLocks/>
            <a:stCxn id="19" idx="3"/>
            <a:endCxn id="32" idx="2"/>
          </p:cNvCxnSpPr>
          <p:nvPr/>
        </p:nvCxnSpPr>
        <p:spPr>
          <a:xfrm>
            <a:off x="8714772" y="2412066"/>
            <a:ext cx="833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39E06A-6F44-4220-A656-60154AAC1D5F}"/>
              </a:ext>
            </a:extLst>
          </p:cNvPr>
          <p:cNvSpPr txBox="1"/>
          <p:nvPr/>
        </p:nvSpPr>
        <p:spPr>
          <a:xfrm>
            <a:off x="6380003" y="4864264"/>
            <a:ext cx="1215615" cy="369332"/>
          </a:xfrm>
          <a:prstGeom prst="rect">
            <a:avLst/>
          </a:prstGeom>
          <a:noFill/>
        </p:spPr>
        <p:txBody>
          <a:bodyPr wrap="square" rtlCol="0">
            <a:spAutoFit/>
          </a:bodyPr>
          <a:lstStyle/>
          <a:p>
            <a:r>
              <a:rPr lang="en-US" dirty="0"/>
              <a:t>Export</a:t>
            </a:r>
          </a:p>
        </p:txBody>
      </p:sp>
      <p:sp>
        <p:nvSpPr>
          <p:cNvPr id="40" name="TextBox 39">
            <a:extLst>
              <a:ext uri="{FF2B5EF4-FFF2-40B4-BE49-F238E27FC236}">
                <a16:creationId xmlns:a16="http://schemas.microsoft.com/office/drawing/2014/main" id="{B55BD9D3-40C3-4A16-90B1-63B64B0BC627}"/>
              </a:ext>
            </a:extLst>
          </p:cNvPr>
          <p:cNvSpPr txBox="1"/>
          <p:nvPr/>
        </p:nvSpPr>
        <p:spPr>
          <a:xfrm>
            <a:off x="8714772" y="2069663"/>
            <a:ext cx="1215615" cy="369332"/>
          </a:xfrm>
          <a:prstGeom prst="rect">
            <a:avLst/>
          </a:prstGeom>
          <a:noFill/>
        </p:spPr>
        <p:txBody>
          <a:bodyPr wrap="square" rtlCol="0">
            <a:spAutoFit/>
          </a:bodyPr>
          <a:lstStyle/>
          <a:p>
            <a:r>
              <a:rPr lang="en-US" dirty="0"/>
              <a:t>Export</a:t>
            </a:r>
          </a:p>
        </p:txBody>
      </p:sp>
    </p:spTree>
    <p:extLst>
      <p:ext uri="{BB962C8B-B14F-4D97-AF65-F5344CB8AC3E}">
        <p14:creationId xmlns:p14="http://schemas.microsoft.com/office/powerpoint/2010/main" val="2433982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263061" y="6310460"/>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398494"/>
            <a:ext cx="5275262" cy="5313604"/>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 flowchart overview:</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Page: </a:t>
            </a:r>
            <a:r>
              <a:rPr lang="en-US" sz="2200" dirty="0">
                <a:solidFill>
                  <a:srgbClr val="1C7DDB"/>
                </a:solidFill>
                <a:latin typeface="Abadi" panose="020B0604020104020204" pitchFamily="34" charset="0"/>
                <a:hlinkClick r:id="rId3"/>
              </a:rPr>
              <a:t>https://github.com/elayer/SpaceXProject/blob/master/SpaceX%20Project.ipynb</a:t>
            </a:r>
            <a:endParaRPr lang="en-US" sz="2200" dirty="0">
              <a:solidFill>
                <a:srgbClr val="1C7DDB"/>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Rectangle 4">
            <a:extLst>
              <a:ext uri="{FF2B5EF4-FFF2-40B4-BE49-F238E27FC236}">
                <a16:creationId xmlns:a16="http://schemas.microsoft.com/office/drawing/2014/main" id="{3305928D-B46C-4FA9-82BC-77AE9DB6C486}"/>
              </a:ext>
            </a:extLst>
          </p:cNvPr>
          <p:cNvSpPr>
            <a:spLocks noChangeArrowheads="1"/>
          </p:cNvSpPr>
          <p:nvPr/>
        </p:nvSpPr>
        <p:spPr bwMode="auto">
          <a:xfrm>
            <a:off x="6239435" y="1719778"/>
            <a:ext cx="4089043" cy="9140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8000"/>
                </a:solidFill>
                <a:effectLst/>
                <a:latin typeface="Arial Unicode MS"/>
                <a:ea typeface="Courier New" panose="02070309020205020404" pitchFamily="49" charset="0"/>
              </a:rPr>
              <a:t>def</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000" b="0" i="0" u="none" strike="noStrike" cap="none" normalizeH="0" baseline="0" dirty="0" err="1">
                <a:ln>
                  <a:noFill/>
                </a:ln>
                <a:solidFill>
                  <a:srgbClr val="0000FF"/>
                </a:solidFill>
                <a:effectLst/>
                <a:latin typeface="Arial Unicode MS"/>
                <a:ea typeface="Courier New" panose="02070309020205020404" pitchFamily="49" charset="0"/>
              </a:rPr>
              <a:t>getBoosterVersion</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200" b="0" i="0" u="none" strike="noStrike" cap="none" normalizeH="0" baseline="0" dirty="0">
                <a:ln>
                  <a:noFill/>
                </a:ln>
                <a:solidFill>
                  <a:schemeClr val="tx1"/>
                </a:solidFill>
                <a:effectLst/>
                <a:latin typeface="Arial" panose="020B0604020202020204" pitchFamily="34" charset="0"/>
              </a:rPr>
              <a:t>data</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000" b="1" i="0" u="none" strike="noStrike" cap="none" normalizeH="0" baseline="0" dirty="0">
                <a:ln>
                  <a:noFill/>
                </a:ln>
                <a:solidFill>
                  <a:srgbClr val="008000"/>
                </a:solidFill>
                <a:effectLst/>
                <a:latin typeface="Arial Unicode MS"/>
                <a:ea typeface="Courier New" panose="02070309020205020404" pitchFamily="49" charset="0"/>
              </a:rPr>
              <a:t>for</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dirty="0">
                <a:ln>
                  <a:noFill/>
                </a:ln>
                <a:solidFill>
                  <a:schemeClr val="tx1"/>
                </a:solidFill>
                <a:effectLst/>
                <a:latin typeface="Arial" panose="020B0604020202020204" pitchFamily="34" charset="0"/>
              </a:rPr>
              <a:t>x</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000" b="1" i="0" u="none" strike="noStrike" cap="none" normalizeH="0" baseline="0" dirty="0">
                <a:ln>
                  <a:noFill/>
                </a:ln>
                <a:solidFill>
                  <a:srgbClr val="AA22FF"/>
                </a:solidFill>
                <a:effectLst/>
                <a:latin typeface="Arial Unicode MS"/>
                <a:ea typeface="Courier New" panose="02070309020205020404" pitchFamily="49" charset="0"/>
              </a:rPr>
              <a:t>in</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dirty="0">
                <a:ln>
                  <a:noFill/>
                </a:ln>
                <a:solidFill>
                  <a:schemeClr val="tx1"/>
                </a:solidFill>
                <a:effectLst/>
                <a:latin typeface="Arial" panose="020B0604020202020204" pitchFamily="34" charset="0"/>
              </a:rPr>
              <a:t>data</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000" b="0" i="0" u="none" strike="noStrike" cap="none" normalizeH="0" baseline="0" dirty="0">
                <a:ln>
                  <a:noFill/>
                </a:ln>
                <a:solidFill>
                  <a:srgbClr val="BA2121"/>
                </a:solidFill>
                <a:effectLst/>
                <a:latin typeface="Arial Unicode MS"/>
                <a:ea typeface="Courier New" panose="02070309020205020404" pitchFamily="49" charset="0"/>
              </a:rPr>
              <a:t>'rocket'</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dirty="0">
                <a:ln>
                  <a:noFill/>
                </a:ln>
                <a:solidFill>
                  <a:schemeClr val="tx1"/>
                </a:solidFill>
                <a:effectLst/>
                <a:latin typeface="Arial" panose="020B0604020202020204" pitchFamily="34" charset="0"/>
              </a:rPr>
              <a:t>response</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requests</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get</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000" b="0" i="0" u="none" strike="noStrike" cap="none" normalizeH="0" baseline="0" dirty="0">
                <a:ln>
                  <a:noFill/>
                </a:ln>
                <a:solidFill>
                  <a:srgbClr val="BA2121"/>
                </a:solidFill>
                <a:effectLst/>
                <a:latin typeface="Arial Unicode MS"/>
                <a:ea typeface="Courier New" panose="02070309020205020404" pitchFamily="49" charset="0"/>
              </a:rPr>
              <a:t>"https://api.spacexdata.com/v4/rockets/"</a:t>
            </a:r>
            <a:r>
              <a:rPr kumimoji="0" lang="en-US" altLang="en-US" sz="1800" b="0" i="0" u="none" strike="noStrike" cap="none" normalizeH="0" baseline="0" dirty="0">
                <a:ln>
                  <a:noFill/>
                </a:ln>
                <a:solidFill>
                  <a:srgbClr val="666666"/>
                </a:solidFill>
                <a:effectLst/>
                <a:latin typeface="Arial" panose="020B0604020202020204" pitchFamily="34" charset="0"/>
              </a:rPr>
              <a:t>+</a:t>
            </a:r>
            <a:endParaRPr kumimoji="0" lang="en-US" altLang="en-US" sz="1200" b="0" i="0" u="none" strike="noStrike" cap="none" normalizeH="0" baseline="0" dirty="0">
              <a:ln>
                <a:noFill/>
              </a:ln>
              <a:solidFill>
                <a:srgbClr val="008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200" b="0" i="0" u="none" strike="noStrike" cap="none" normalizeH="0" baseline="0" dirty="0">
                <a:ln>
                  <a:noFill/>
                </a:ln>
                <a:solidFill>
                  <a:schemeClr val="tx1"/>
                </a:solidFill>
                <a:effectLst/>
                <a:latin typeface="Arial" panose="020B0604020202020204" pitchFamily="34" charset="0"/>
              </a:rPr>
              <a:t>x</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json</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BoosterVersion</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append</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200" b="0" i="0" u="none" strike="noStrike" cap="none" normalizeH="0" baseline="0" dirty="0">
                <a:ln>
                  <a:noFill/>
                </a:ln>
                <a:solidFill>
                  <a:schemeClr val="tx1"/>
                </a:solidFill>
                <a:effectLst/>
                <a:latin typeface="Arial" panose="020B0604020202020204" pitchFamily="34" charset="0"/>
              </a:rPr>
              <a:t>response</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000" b="0" i="0" u="none" strike="noStrike" cap="none" normalizeH="0" baseline="0" dirty="0">
                <a:ln>
                  <a:noFill/>
                </a:ln>
                <a:solidFill>
                  <a:srgbClr val="BA2121"/>
                </a:solidFill>
                <a:effectLst/>
                <a:latin typeface="Arial Unicode MS"/>
                <a:ea typeface="Courier New" panose="02070309020205020404" pitchFamily="49" charset="0"/>
              </a:rPr>
              <a:t>'name'</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7">
            <a:extLst>
              <a:ext uri="{FF2B5EF4-FFF2-40B4-BE49-F238E27FC236}">
                <a16:creationId xmlns:a16="http://schemas.microsoft.com/office/drawing/2014/main" id="{2AFA9CD0-111C-4035-83CC-8EA49E70F308}"/>
              </a:ext>
            </a:extLst>
          </p:cNvPr>
          <p:cNvSpPr>
            <a:spLocks noChangeArrowheads="1"/>
          </p:cNvSpPr>
          <p:nvPr/>
        </p:nvSpPr>
        <p:spPr bwMode="auto">
          <a:xfrm>
            <a:off x="6184069" y="3138552"/>
            <a:ext cx="2549562"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response</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requests</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get</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spacex_url</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4" name="Rectangle 8">
            <a:extLst>
              <a:ext uri="{FF2B5EF4-FFF2-40B4-BE49-F238E27FC236}">
                <a16:creationId xmlns:a16="http://schemas.microsoft.com/office/drawing/2014/main" id="{E836C854-2F22-4A14-8089-0EEE724B59F8}"/>
              </a:ext>
            </a:extLst>
          </p:cNvPr>
          <p:cNvSpPr>
            <a:spLocks noChangeArrowheads="1"/>
          </p:cNvSpPr>
          <p:nvPr/>
        </p:nvSpPr>
        <p:spPr bwMode="auto">
          <a:xfrm>
            <a:off x="6184068" y="3814708"/>
            <a:ext cx="349623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data</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pd</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json_normalize</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response</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json</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6" name="Rectangle 10">
            <a:extLst>
              <a:ext uri="{FF2B5EF4-FFF2-40B4-BE49-F238E27FC236}">
                <a16:creationId xmlns:a16="http://schemas.microsoft.com/office/drawing/2014/main" id="{BCBC2748-AA36-4D27-BB3A-4A3D9AEBD150}"/>
              </a:ext>
            </a:extLst>
          </p:cNvPr>
          <p:cNvSpPr>
            <a:spLocks noChangeArrowheads="1"/>
          </p:cNvSpPr>
          <p:nvPr/>
        </p:nvSpPr>
        <p:spPr bwMode="auto">
          <a:xfrm>
            <a:off x="6200205" y="4522295"/>
            <a:ext cx="1731981" cy="18466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getBoosterVersion</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200" b="0" i="0" u="none" strike="noStrike" cap="none" normalizeH="0" baseline="0" dirty="0">
                <a:ln>
                  <a:noFill/>
                </a:ln>
                <a:solidFill>
                  <a:schemeClr val="tx1"/>
                </a:solidFill>
                <a:effectLst/>
                <a:latin typeface="Arial" panose="020B0604020202020204" pitchFamily="34" charset="0"/>
              </a:rPr>
              <a:t>data</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7" name="Rectangle 11">
            <a:extLst>
              <a:ext uri="{FF2B5EF4-FFF2-40B4-BE49-F238E27FC236}">
                <a16:creationId xmlns:a16="http://schemas.microsoft.com/office/drawing/2014/main" id="{ACE2B204-C626-4EF6-8664-792700BBD3FB}"/>
              </a:ext>
            </a:extLst>
          </p:cNvPr>
          <p:cNvSpPr>
            <a:spLocks noChangeArrowheads="1"/>
          </p:cNvSpPr>
          <p:nvPr/>
        </p:nvSpPr>
        <p:spPr bwMode="auto">
          <a:xfrm>
            <a:off x="6200205" y="5080305"/>
            <a:ext cx="4421393"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data_falcon9</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launch_df</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launch_df</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000" b="0" i="0" u="none" strike="noStrike" cap="none" normalizeH="0" baseline="0" dirty="0">
                <a:ln>
                  <a:noFill/>
                </a:ln>
                <a:solidFill>
                  <a:srgbClr val="BA2121"/>
                </a:solidFill>
                <a:effectLst/>
                <a:latin typeface="Arial Unicode MS"/>
                <a:ea typeface="Courier New" panose="02070309020205020404" pitchFamily="49" charset="0"/>
              </a:rPr>
              <a:t>'</a:t>
            </a:r>
            <a:r>
              <a:rPr kumimoji="0" lang="en-US" altLang="en-US" sz="1000" b="0" i="0" u="none" strike="noStrike" cap="none" normalizeH="0" baseline="0" dirty="0" err="1">
                <a:ln>
                  <a:noFill/>
                </a:ln>
                <a:solidFill>
                  <a:srgbClr val="BA2121"/>
                </a:solidFill>
                <a:effectLst/>
                <a:latin typeface="Arial Unicode MS"/>
                <a:ea typeface="Courier New" panose="02070309020205020404" pitchFamily="49" charset="0"/>
              </a:rPr>
              <a:t>BoosterVersion</a:t>
            </a:r>
            <a:r>
              <a:rPr kumimoji="0" lang="en-US" altLang="en-US" sz="1000" b="0" i="0" u="none" strike="noStrike" cap="none" normalizeH="0" baseline="0" dirty="0">
                <a:ln>
                  <a:noFill/>
                </a:ln>
                <a:solidFill>
                  <a:srgbClr val="BA2121"/>
                </a:solidFill>
                <a:effectLst/>
                <a:latin typeface="Arial Unicode MS"/>
                <a:ea typeface="Courier New" panose="02070309020205020404" pitchFamily="49" charset="0"/>
              </a:rPr>
              <a:t>'</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000" b="0" i="0" u="none" strike="noStrike" cap="none" normalizeH="0" baseline="0" dirty="0">
                <a:ln>
                  <a:noFill/>
                </a:ln>
                <a:solidFill>
                  <a:srgbClr val="BA2121"/>
                </a:solidFill>
                <a:effectLst/>
                <a:latin typeface="Arial Unicode MS"/>
                <a:ea typeface="Courier New" panose="02070309020205020404" pitchFamily="49" charset="0"/>
              </a:rPr>
              <a:t>'Falcon 1'</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8" name="Rectangle 12">
            <a:extLst>
              <a:ext uri="{FF2B5EF4-FFF2-40B4-BE49-F238E27FC236}">
                <a16:creationId xmlns:a16="http://schemas.microsoft.com/office/drawing/2014/main" id="{5B0E1E32-3C78-4B96-9B2D-7C3373D3027C}"/>
              </a:ext>
            </a:extLst>
          </p:cNvPr>
          <p:cNvSpPr>
            <a:spLocks noChangeArrowheads="1"/>
          </p:cNvSpPr>
          <p:nvPr/>
        </p:nvSpPr>
        <p:spPr bwMode="auto">
          <a:xfrm>
            <a:off x="6200205" y="5643881"/>
            <a:ext cx="4173967"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data_falcon9</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000" b="0" i="0" u="none" strike="noStrike" cap="none" normalizeH="0" baseline="0" dirty="0">
                <a:ln>
                  <a:noFill/>
                </a:ln>
                <a:solidFill>
                  <a:srgbClr val="BA2121"/>
                </a:solidFill>
                <a:effectLst/>
                <a:latin typeface="Arial Unicode MS"/>
                <a:ea typeface="Courier New" panose="02070309020205020404" pitchFamily="49" charset="0"/>
              </a:rPr>
              <a:t>'</a:t>
            </a:r>
            <a:r>
              <a:rPr kumimoji="0" lang="en-US" altLang="en-US" sz="1000" b="0" i="0" u="none" strike="noStrike" cap="none" normalizeH="0" baseline="0" dirty="0" err="1">
                <a:ln>
                  <a:noFill/>
                </a:ln>
                <a:solidFill>
                  <a:srgbClr val="BA2121"/>
                </a:solidFill>
                <a:effectLst/>
                <a:latin typeface="Arial Unicode MS"/>
                <a:ea typeface="Courier New" panose="02070309020205020404" pitchFamily="49" charset="0"/>
              </a:rPr>
              <a:t>PayloadMass</a:t>
            </a:r>
            <a:r>
              <a:rPr kumimoji="0" lang="en-US" altLang="en-US" sz="1000" b="0" i="0" u="none" strike="noStrike" cap="none" normalizeH="0" baseline="0" dirty="0">
                <a:ln>
                  <a:noFill/>
                </a:ln>
                <a:solidFill>
                  <a:srgbClr val="BA2121"/>
                </a:solidFill>
                <a:effectLst/>
                <a:latin typeface="Arial Unicode MS"/>
                <a:ea typeface="Courier New" panose="02070309020205020404" pitchFamily="49" charset="0"/>
              </a:rPr>
              <a:t>'</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replace</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np</a:t>
            </a:r>
            <a:r>
              <a:rPr kumimoji="0" lang="en-US" altLang="en-US" sz="1800" b="0" i="0" u="none" strike="noStrike" cap="none" normalizeH="0" baseline="0" dirty="0" err="1">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nan</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dirty="0" err="1">
                <a:ln>
                  <a:noFill/>
                </a:ln>
                <a:solidFill>
                  <a:schemeClr val="tx1"/>
                </a:solidFill>
                <a:effectLst/>
                <a:latin typeface="Arial" panose="020B0604020202020204" pitchFamily="34" charset="0"/>
              </a:rPr>
              <a:t>payloadMean</a:t>
            </a:r>
            <a:r>
              <a:rPr kumimoji="0" lang="en-US" altLang="en-US" sz="1000" b="0" i="0" u="none" strike="noStrike" cap="none" normalizeH="0" baseline="0" dirty="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9" name="Rectangle 13">
            <a:extLst>
              <a:ext uri="{FF2B5EF4-FFF2-40B4-BE49-F238E27FC236}">
                <a16:creationId xmlns:a16="http://schemas.microsoft.com/office/drawing/2014/main" id="{CD95D62B-3BC5-4C18-88D6-D1E63245D116}"/>
              </a:ext>
            </a:extLst>
          </p:cNvPr>
          <p:cNvSpPr>
            <a:spLocks noChangeArrowheads="1"/>
          </p:cNvSpPr>
          <p:nvPr/>
        </p:nvSpPr>
        <p:spPr bwMode="auto">
          <a:xfrm>
            <a:off x="6184068" y="6297451"/>
            <a:ext cx="363608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data_falcon9</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to_csv</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a:t>
            </a:r>
            <a:r>
              <a:rPr kumimoji="0" lang="en-US" altLang="en-US" sz="1000" b="0" i="0" u="none" strike="noStrike" cap="none" normalizeH="0" baseline="0">
                <a:ln>
                  <a:noFill/>
                </a:ln>
                <a:solidFill>
                  <a:srgbClr val="BA2121"/>
                </a:solidFill>
                <a:effectLst/>
                <a:latin typeface="Arial Unicode MS"/>
                <a:ea typeface="Courier New" panose="02070309020205020404" pitchFamily="49" charset="0"/>
              </a:rPr>
              <a:t>'dataset_part_1.csv'</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a:ln>
                  <a:noFill/>
                </a:ln>
                <a:solidFill>
                  <a:schemeClr val="tx1"/>
                </a:solidFill>
                <a:effectLst/>
                <a:latin typeface="Arial" panose="020B0604020202020204" pitchFamily="34" charset="0"/>
              </a:rPr>
              <a:t>index</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000" b="1" i="0" u="none" strike="noStrike" cap="none" normalizeH="0" baseline="0">
                <a:ln>
                  <a:noFill/>
                </a:ln>
                <a:solidFill>
                  <a:srgbClr val="008000"/>
                </a:solidFill>
                <a:effectLst/>
                <a:latin typeface="Arial Unicode MS"/>
                <a:ea typeface="Courier New" panose="02070309020205020404" pitchFamily="49" charset="0"/>
              </a:rPr>
              <a:t>False</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98FB190E-7BF6-4C30-9269-5C25A392ECE1}"/>
              </a:ext>
            </a:extLst>
          </p:cNvPr>
          <p:cNvSpPr txBox="1"/>
          <p:nvPr/>
        </p:nvSpPr>
        <p:spPr>
          <a:xfrm>
            <a:off x="6184068" y="1419805"/>
            <a:ext cx="4724185" cy="369332"/>
          </a:xfrm>
          <a:prstGeom prst="rect">
            <a:avLst/>
          </a:prstGeom>
          <a:noFill/>
        </p:spPr>
        <p:txBody>
          <a:bodyPr wrap="square" rtlCol="0">
            <a:spAutoFit/>
          </a:bodyPr>
          <a:lstStyle/>
          <a:p>
            <a:r>
              <a:rPr lang="en-US" u="sng" dirty="0"/>
              <a:t>Define functions to get distinct data for columns</a:t>
            </a:r>
          </a:p>
        </p:txBody>
      </p:sp>
      <p:sp>
        <p:nvSpPr>
          <p:cNvPr id="21" name="TextBox 20">
            <a:extLst>
              <a:ext uri="{FF2B5EF4-FFF2-40B4-BE49-F238E27FC236}">
                <a16:creationId xmlns:a16="http://schemas.microsoft.com/office/drawing/2014/main" id="{2E1D23BC-BAA8-4216-A0FE-7DCC16797FDE}"/>
              </a:ext>
            </a:extLst>
          </p:cNvPr>
          <p:cNvSpPr txBox="1"/>
          <p:nvPr/>
        </p:nvSpPr>
        <p:spPr>
          <a:xfrm>
            <a:off x="6184068" y="2756425"/>
            <a:ext cx="4582758" cy="369332"/>
          </a:xfrm>
          <a:prstGeom prst="rect">
            <a:avLst/>
          </a:prstGeom>
          <a:noFill/>
        </p:spPr>
        <p:txBody>
          <a:bodyPr wrap="square" rtlCol="0">
            <a:spAutoFit/>
          </a:bodyPr>
          <a:lstStyle/>
          <a:p>
            <a:r>
              <a:rPr lang="en-US" u="sng" dirty="0"/>
              <a:t>Use requests to pull data from the SpaceX API</a:t>
            </a:r>
          </a:p>
        </p:txBody>
      </p:sp>
      <p:sp>
        <p:nvSpPr>
          <p:cNvPr id="22" name="TextBox 21">
            <a:extLst>
              <a:ext uri="{FF2B5EF4-FFF2-40B4-BE49-F238E27FC236}">
                <a16:creationId xmlns:a16="http://schemas.microsoft.com/office/drawing/2014/main" id="{B3945E54-B00B-4FD6-AE96-B4464A6FB1BF}"/>
              </a:ext>
            </a:extLst>
          </p:cNvPr>
          <p:cNvSpPr txBox="1"/>
          <p:nvPr/>
        </p:nvSpPr>
        <p:spPr>
          <a:xfrm>
            <a:off x="6184068" y="3430795"/>
            <a:ext cx="4799490" cy="369332"/>
          </a:xfrm>
          <a:prstGeom prst="rect">
            <a:avLst/>
          </a:prstGeom>
          <a:noFill/>
        </p:spPr>
        <p:txBody>
          <a:bodyPr wrap="square" rtlCol="0">
            <a:spAutoFit/>
          </a:bodyPr>
          <a:lstStyle/>
          <a:p>
            <a:r>
              <a:rPr lang="en-US" u="sng" dirty="0"/>
              <a:t>Normalize the json response object from pandas</a:t>
            </a:r>
          </a:p>
        </p:txBody>
      </p:sp>
      <p:sp>
        <p:nvSpPr>
          <p:cNvPr id="23" name="TextBox 22">
            <a:extLst>
              <a:ext uri="{FF2B5EF4-FFF2-40B4-BE49-F238E27FC236}">
                <a16:creationId xmlns:a16="http://schemas.microsoft.com/office/drawing/2014/main" id="{C5157026-D25B-46F0-9E63-09FCA865E1C8}"/>
              </a:ext>
            </a:extLst>
          </p:cNvPr>
          <p:cNvSpPr txBox="1"/>
          <p:nvPr/>
        </p:nvSpPr>
        <p:spPr>
          <a:xfrm>
            <a:off x="6184069" y="4132715"/>
            <a:ext cx="4582758" cy="369332"/>
          </a:xfrm>
          <a:prstGeom prst="rect">
            <a:avLst/>
          </a:prstGeom>
          <a:noFill/>
        </p:spPr>
        <p:txBody>
          <a:bodyPr wrap="square" rtlCol="0">
            <a:spAutoFit/>
          </a:bodyPr>
          <a:lstStyle/>
          <a:p>
            <a:r>
              <a:rPr lang="en-US" u="sng" dirty="0"/>
              <a:t>Call functions to corresponding column data</a:t>
            </a:r>
          </a:p>
        </p:txBody>
      </p:sp>
      <p:sp>
        <p:nvSpPr>
          <p:cNvPr id="24" name="TextBox 23">
            <a:extLst>
              <a:ext uri="{FF2B5EF4-FFF2-40B4-BE49-F238E27FC236}">
                <a16:creationId xmlns:a16="http://schemas.microsoft.com/office/drawing/2014/main" id="{DBF86DDF-CB0A-4D83-83E7-4A436EF7924E}"/>
              </a:ext>
            </a:extLst>
          </p:cNvPr>
          <p:cNvSpPr txBox="1"/>
          <p:nvPr/>
        </p:nvSpPr>
        <p:spPr>
          <a:xfrm>
            <a:off x="6169724" y="4740242"/>
            <a:ext cx="4582758" cy="369332"/>
          </a:xfrm>
          <a:prstGeom prst="rect">
            <a:avLst/>
          </a:prstGeom>
          <a:noFill/>
        </p:spPr>
        <p:txBody>
          <a:bodyPr wrap="square" rtlCol="0">
            <a:spAutoFit/>
          </a:bodyPr>
          <a:lstStyle/>
          <a:p>
            <a:r>
              <a:rPr lang="en-US" u="sng" dirty="0"/>
              <a:t>Filter for launches that are Falcon9</a:t>
            </a:r>
          </a:p>
        </p:txBody>
      </p:sp>
      <p:sp>
        <p:nvSpPr>
          <p:cNvPr id="25" name="TextBox 24">
            <a:extLst>
              <a:ext uri="{FF2B5EF4-FFF2-40B4-BE49-F238E27FC236}">
                <a16:creationId xmlns:a16="http://schemas.microsoft.com/office/drawing/2014/main" id="{15E5FAC0-ED0F-48C5-9DD7-D4195C82DB9A}"/>
              </a:ext>
            </a:extLst>
          </p:cNvPr>
          <p:cNvSpPr txBox="1"/>
          <p:nvPr/>
        </p:nvSpPr>
        <p:spPr>
          <a:xfrm>
            <a:off x="6169723" y="5336860"/>
            <a:ext cx="4799489" cy="369332"/>
          </a:xfrm>
          <a:prstGeom prst="rect">
            <a:avLst/>
          </a:prstGeom>
          <a:noFill/>
        </p:spPr>
        <p:txBody>
          <a:bodyPr wrap="square" rtlCol="0">
            <a:spAutoFit/>
          </a:bodyPr>
          <a:lstStyle/>
          <a:p>
            <a:r>
              <a:rPr lang="en-US" u="sng" dirty="0"/>
              <a:t>Replacing columns with missing data with means</a:t>
            </a:r>
          </a:p>
        </p:txBody>
      </p:sp>
      <p:sp>
        <p:nvSpPr>
          <p:cNvPr id="26" name="TextBox 25">
            <a:extLst>
              <a:ext uri="{FF2B5EF4-FFF2-40B4-BE49-F238E27FC236}">
                <a16:creationId xmlns:a16="http://schemas.microsoft.com/office/drawing/2014/main" id="{0770DFA2-2D9F-48BD-AE82-7D1A71C96865}"/>
              </a:ext>
            </a:extLst>
          </p:cNvPr>
          <p:cNvSpPr txBox="1"/>
          <p:nvPr/>
        </p:nvSpPr>
        <p:spPr>
          <a:xfrm>
            <a:off x="6184069" y="5927915"/>
            <a:ext cx="4582758" cy="369332"/>
          </a:xfrm>
          <a:prstGeom prst="rect">
            <a:avLst/>
          </a:prstGeom>
          <a:noFill/>
        </p:spPr>
        <p:txBody>
          <a:bodyPr wrap="square" rtlCol="0">
            <a:spAutoFit/>
          </a:bodyPr>
          <a:lstStyle/>
          <a:p>
            <a:r>
              <a:rPr lang="en-US" u="sng" dirty="0"/>
              <a:t>Exporting as a csv for later use</a:t>
            </a:r>
          </a:p>
        </p:txBody>
      </p:sp>
    </p:spTree>
    <p:extLst>
      <p:ext uri="{BB962C8B-B14F-4D97-AF65-F5344CB8AC3E}">
        <p14:creationId xmlns:p14="http://schemas.microsoft.com/office/powerpoint/2010/main" val="28031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296663" y="6226392"/>
            <a:ext cx="2743200" cy="401638"/>
          </a:xfrm>
        </p:spPr>
        <p:txBody>
          <a:bodyPr/>
          <a:lstStyle/>
          <a:p>
            <a:fld id="{5075537C-CA84-1446-933C-8E9D027F9201}" type="slidenum">
              <a:rPr lang="en-US" smtClean="0"/>
              <a:t>12</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Overview of SpaceX web scraping on the right: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GitHub Page:</a:t>
            </a:r>
          </a:p>
          <a:p>
            <a:pPr marL="0" indent="0">
              <a:lnSpc>
                <a:spcPct val="100000"/>
              </a:lnSpc>
              <a:spcBef>
                <a:spcPts val="1400"/>
              </a:spcBef>
              <a:buNone/>
            </a:pPr>
            <a:r>
              <a:rPr lang="en-US" sz="2200" dirty="0">
                <a:solidFill>
                  <a:srgbClr val="1C7DDB"/>
                </a:solidFill>
                <a:latin typeface="Abadi" panose="020B0604020104020204" pitchFamily="34" charset="0"/>
                <a:hlinkClick r:id="rId3"/>
              </a:rPr>
              <a:t>https://github.com/elayer/SpaceXProject/blob/master/SpaceX%20Data%20Wrangling.ipynb</a:t>
            </a: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392499"/>
            <a:ext cx="5461000" cy="523553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1">
            <a:extLst>
              <a:ext uri="{FF2B5EF4-FFF2-40B4-BE49-F238E27FC236}">
                <a16:creationId xmlns:a16="http://schemas.microsoft.com/office/drawing/2014/main" id="{E068C113-C4B8-4DBF-9723-B63DC2589046}"/>
              </a:ext>
            </a:extLst>
          </p:cNvPr>
          <p:cNvSpPr>
            <a:spLocks noChangeArrowheads="1"/>
          </p:cNvSpPr>
          <p:nvPr/>
        </p:nvSpPr>
        <p:spPr bwMode="auto">
          <a:xfrm>
            <a:off x="6027811" y="1704753"/>
            <a:ext cx="5089377" cy="91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900" b="1" i="0" u="none" strike="noStrike" cap="none" normalizeH="0" baseline="0" dirty="0">
                <a:ln>
                  <a:noFill/>
                </a:ln>
                <a:solidFill>
                  <a:srgbClr val="212121"/>
                </a:solidFill>
                <a:effectLst/>
                <a:latin typeface="Arial Unicode MS"/>
              </a:rPr>
              <a:t>def</a:t>
            </a:r>
            <a:r>
              <a:rPr kumimoji="0" lang="en-US" altLang="en-US" sz="900" b="0" i="0" u="none" strike="noStrike" cap="none" normalizeH="0" baseline="0" dirty="0">
                <a:ln>
                  <a:noFill/>
                </a:ln>
                <a:solidFill>
                  <a:srgbClr val="212121"/>
                </a:solidFill>
                <a:effectLst/>
                <a:latin typeface="Arial Unicode MS"/>
              </a:rPr>
              <a:t> </a:t>
            </a:r>
            <a:r>
              <a:rPr kumimoji="0" lang="en-US" altLang="en-US" sz="900" b="0" i="0" u="none" strike="noStrike" cap="none" normalizeH="0" baseline="0" dirty="0" err="1">
                <a:ln>
                  <a:noFill/>
                </a:ln>
                <a:solidFill>
                  <a:srgbClr val="212121"/>
                </a:solidFill>
                <a:effectLst/>
                <a:latin typeface="Arial Unicode MS"/>
              </a:rPr>
              <a:t>booster_version</a:t>
            </a:r>
            <a:r>
              <a:rPr kumimoji="0" lang="en-US" altLang="en-US" sz="900" b="0" i="0" u="none" strike="noStrike" cap="none" normalizeH="0" baseline="0" dirty="0">
                <a:ln>
                  <a:noFill/>
                </a:ln>
                <a:solidFill>
                  <a:srgbClr val="212121"/>
                </a:solidFill>
                <a:effectLst/>
                <a:latin typeface="Arial Unicode MS"/>
              </a:rPr>
              <a:t>(</a:t>
            </a:r>
            <a:r>
              <a:rPr kumimoji="0" lang="en-US" altLang="en-US" sz="1200" b="0" i="0" u="none" strike="noStrike" cap="none" normalizeH="0" baseline="0" dirty="0" err="1">
                <a:ln>
                  <a:noFill/>
                </a:ln>
                <a:solidFill>
                  <a:schemeClr val="tx1"/>
                </a:solidFill>
                <a:effectLst/>
                <a:latin typeface="Arial" panose="020B0604020202020204" pitchFamily="34" charset="0"/>
              </a:rPr>
              <a:t>table_cells</a:t>
            </a:r>
            <a:r>
              <a:rPr kumimoji="0" lang="en-US" altLang="en-US" sz="9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out</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900" b="0" i="0" u="none" strike="noStrike" cap="none" normalizeH="0" baseline="0" dirty="0">
                <a:ln>
                  <a:noFill/>
                </a:ln>
                <a:solidFill>
                  <a:srgbClr val="212121"/>
                </a:solidFill>
                <a:effectLst/>
                <a:latin typeface="Arial Unicode MS"/>
              </a:rPr>
              <a:t>''</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join</a:t>
            </a:r>
            <a:r>
              <a:rPr kumimoji="0" lang="en-US" altLang="en-US" sz="900" b="0" i="0" u="none" strike="noStrike" cap="none" normalizeH="0" baseline="0" dirty="0">
                <a:ln>
                  <a:noFill/>
                </a:ln>
                <a:solidFill>
                  <a:srgbClr val="212121"/>
                </a:solidFill>
                <a:effectLst/>
                <a:latin typeface="Arial Unicode MS"/>
              </a:rPr>
              <a:t>([</a:t>
            </a:r>
            <a:r>
              <a:rPr kumimoji="0" lang="en-US" altLang="en-US" sz="1200" b="0" i="0" u="none" strike="noStrike" cap="none" normalizeH="0" baseline="0" dirty="0" err="1">
                <a:ln>
                  <a:noFill/>
                </a:ln>
                <a:solidFill>
                  <a:schemeClr val="tx1"/>
                </a:solidFill>
                <a:effectLst/>
                <a:latin typeface="Arial" panose="020B0604020202020204" pitchFamily="34" charset="0"/>
              </a:rPr>
              <a:t>booster_version</a:t>
            </a:r>
            <a:r>
              <a:rPr kumimoji="0" lang="en-US" altLang="en-US" sz="900" b="0" i="0" u="none" strike="noStrike" cap="none" normalizeH="0" baseline="0" dirty="0">
                <a:ln>
                  <a:noFill/>
                </a:ln>
                <a:solidFill>
                  <a:srgbClr val="212121"/>
                </a:solidFill>
                <a:effectLst/>
                <a:latin typeface="Arial Unicode MS"/>
              </a:rPr>
              <a:t> </a:t>
            </a:r>
            <a:r>
              <a:rPr kumimoji="0" lang="en-US" altLang="en-US" sz="900" b="1" i="0" u="none" strike="noStrike" cap="none" normalizeH="0" baseline="0" dirty="0">
                <a:ln>
                  <a:noFill/>
                </a:ln>
                <a:solidFill>
                  <a:srgbClr val="212121"/>
                </a:solidFill>
                <a:effectLst/>
                <a:latin typeface="Arial Unicode MS"/>
              </a:rPr>
              <a:t>for</a:t>
            </a:r>
            <a:r>
              <a:rPr kumimoji="0" lang="en-US" altLang="en-US" sz="9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err="1">
                <a:ln>
                  <a:noFill/>
                </a:ln>
                <a:solidFill>
                  <a:schemeClr val="tx1"/>
                </a:solidFill>
                <a:effectLst/>
                <a:latin typeface="Arial" panose="020B0604020202020204" pitchFamily="34" charset="0"/>
              </a:rPr>
              <a:t>i</a:t>
            </a:r>
            <a:r>
              <a:rPr kumimoji="0" lang="en-US" altLang="en-US" sz="900" b="0" i="0" u="none" strike="noStrike" cap="none" normalizeH="0" baseline="0" dirty="0" err="1">
                <a:ln>
                  <a:noFill/>
                </a:ln>
                <a:solidFill>
                  <a:srgbClr val="212121"/>
                </a:solidFill>
                <a:effectLst/>
                <a:latin typeface="Arial Unicode MS"/>
              </a:rPr>
              <a:t>,</a:t>
            </a:r>
            <a:r>
              <a:rPr kumimoji="0" lang="en-US" altLang="en-US" sz="1200" b="0" i="0" u="none" strike="noStrike" cap="none" normalizeH="0" baseline="0" dirty="0" err="1">
                <a:ln>
                  <a:noFill/>
                </a:ln>
                <a:solidFill>
                  <a:schemeClr val="tx1"/>
                </a:solidFill>
                <a:effectLst/>
                <a:latin typeface="Arial" panose="020B0604020202020204" pitchFamily="34" charset="0"/>
              </a:rPr>
              <a:t>booster_version</a:t>
            </a:r>
            <a:r>
              <a:rPr kumimoji="0" lang="en-US" altLang="en-US" sz="900" b="0" i="0" u="none" strike="noStrike" cap="none" normalizeH="0" baseline="0" dirty="0">
                <a:ln>
                  <a:noFill/>
                </a:ln>
                <a:solidFill>
                  <a:srgbClr val="212121"/>
                </a:solidFill>
                <a:effectLst/>
                <a:latin typeface="Arial Unicode MS"/>
              </a:rPr>
              <a:t> </a:t>
            </a:r>
            <a:r>
              <a:rPr kumimoji="0" lang="en-US" altLang="en-US" sz="900" b="1" i="0" u="none" strike="noStrike" cap="none" normalizeH="0" baseline="0" dirty="0">
                <a:ln>
                  <a:noFill/>
                </a:ln>
                <a:solidFill>
                  <a:srgbClr val="212121"/>
                </a:solidFill>
                <a:effectLst/>
                <a:latin typeface="Arial Unicode MS"/>
              </a:rPr>
              <a:t>in</a:t>
            </a:r>
            <a:r>
              <a:rPr kumimoji="0" lang="en-US" altLang="en-US" sz="900" b="0" i="0" u="none" strike="noStrike" cap="none" normalizeH="0" baseline="0" dirty="0">
                <a:ln>
                  <a:noFill/>
                </a:ln>
                <a:solidFill>
                  <a:srgbClr val="212121"/>
                </a:solidFill>
                <a:effectLst/>
                <a:latin typeface="Arial Unicode MS"/>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9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err="1">
                <a:ln>
                  <a:noFill/>
                </a:ln>
                <a:solidFill>
                  <a:schemeClr val="tx1"/>
                </a:solidFill>
                <a:effectLst/>
                <a:latin typeface="Arial" panose="020B0604020202020204" pitchFamily="34" charset="0"/>
              </a:rPr>
              <a:t>table_cells</a:t>
            </a:r>
            <a:r>
              <a:rPr kumimoji="0" lang="en-US" altLang="en-US" sz="1800" b="1" i="0" u="none" strike="noStrike" cap="none" normalizeH="0" baseline="0" dirty="0" err="1">
                <a:ln>
                  <a:noFill/>
                </a:ln>
                <a:solidFill>
                  <a:schemeClr val="tx1"/>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strings</a:t>
            </a:r>
            <a:r>
              <a:rPr kumimoji="0" lang="en-US" altLang="en-US" sz="900" b="0" i="0" u="none" strike="noStrike" cap="none" normalizeH="0" baseline="0" dirty="0">
                <a:ln>
                  <a:noFill/>
                </a:ln>
                <a:solidFill>
                  <a:srgbClr val="212121"/>
                </a:solidFill>
                <a:effectLst/>
                <a:latin typeface="Arial Unicode MS"/>
              </a:rPr>
              <a:t>) </a:t>
            </a:r>
            <a:r>
              <a:rPr kumimoji="0" lang="en-US" altLang="en-US" sz="900" b="1" i="0" u="none" strike="noStrike" cap="none" normalizeH="0" baseline="0" dirty="0">
                <a:ln>
                  <a:noFill/>
                </a:ln>
                <a:solidFill>
                  <a:srgbClr val="212121"/>
                </a:solidFill>
                <a:effectLst/>
                <a:latin typeface="Arial Unicode MS"/>
              </a:rPr>
              <a:t>if</a:t>
            </a:r>
            <a:r>
              <a:rPr kumimoji="0" lang="en-US" altLang="en-US" sz="9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i</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900" b="1" i="0" u="none" strike="noStrike" cap="none" normalizeH="0" baseline="0" dirty="0">
                <a:ln>
                  <a:noFill/>
                </a:ln>
                <a:solidFill>
                  <a:srgbClr val="212121"/>
                </a:solidFill>
                <a:effectLst/>
                <a:latin typeface="Arial Unicode MS"/>
              </a:rPr>
              <a:t>2</a:t>
            </a:r>
            <a:r>
              <a:rPr kumimoji="0" lang="en-US" altLang="en-US" sz="900" b="0" i="0" u="none" strike="noStrike" cap="none" normalizeH="0" baseline="0" dirty="0">
                <a:ln>
                  <a:noFill/>
                </a:ln>
                <a:solidFill>
                  <a:srgbClr val="212121"/>
                </a:solidFill>
                <a:effectLst/>
                <a:latin typeface="Arial Unicode MS"/>
              </a:rPr>
              <a:t>==0][0:-1]) </a:t>
            </a:r>
            <a:r>
              <a:rPr kumimoji="0" lang="en-US" altLang="en-US" sz="900" b="1" i="0" u="none" strike="noStrike" cap="none" normalizeH="0" baseline="0" dirty="0">
                <a:ln>
                  <a:noFill/>
                </a:ln>
                <a:solidFill>
                  <a:srgbClr val="212121"/>
                </a:solidFill>
                <a:effectLst/>
                <a:latin typeface="Arial Unicode MS"/>
              </a:rPr>
              <a:t>return</a:t>
            </a:r>
            <a:r>
              <a:rPr kumimoji="0" lang="en-US" altLang="en-US" sz="900" b="0" i="0" u="none" strike="noStrike" cap="none" normalizeH="0" baseline="0" dirty="0">
                <a:ln>
                  <a:noFill/>
                </a:ln>
                <a:solidFill>
                  <a:srgbClr val="212121"/>
                </a:solidFill>
                <a:effectLst/>
                <a:latin typeface="Arial Unicode MS"/>
              </a:rPr>
              <a:t> </a:t>
            </a:r>
            <a:r>
              <a:rPr kumimoji="0" lang="en-US" altLang="en-US" sz="1200" b="0" i="0" u="none" strike="noStrike" cap="none" normalizeH="0" baseline="0" dirty="0">
                <a:ln>
                  <a:noFill/>
                </a:ln>
                <a:solidFill>
                  <a:schemeClr val="tx1"/>
                </a:solidFill>
                <a:effectLst/>
                <a:latin typeface="Arial" panose="020B0604020202020204" pitchFamily="34" charset="0"/>
              </a:rPr>
              <a:t>out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5C1E3789-1522-4A5D-A5B4-DD6961CB8905}"/>
              </a:ext>
            </a:extLst>
          </p:cNvPr>
          <p:cNvSpPr>
            <a:spLocks noChangeArrowheads="1"/>
          </p:cNvSpPr>
          <p:nvPr/>
        </p:nvSpPr>
        <p:spPr bwMode="auto">
          <a:xfrm>
            <a:off x="6077671" y="2973799"/>
            <a:ext cx="25630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resp</a:t>
            </a:r>
            <a:r>
              <a:rPr kumimoji="0" lang="en-US" altLang="en-US" sz="900" b="0" i="0" u="none" strike="noStrike" cap="none" normalizeH="0" baseline="0">
                <a:ln>
                  <a:noFill/>
                </a:ln>
                <a:solidFill>
                  <a:srgbClr val="212121"/>
                </a:solidFill>
                <a:effectLst/>
                <a:latin typeface="Arial Unicode MS"/>
              </a:rPr>
              <a:t> </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900" b="0" i="0" u="none" strike="noStrike" cap="none" normalizeH="0" baseline="0">
                <a:ln>
                  <a:noFill/>
                </a:ln>
                <a:solidFill>
                  <a:srgbClr val="212121"/>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requests</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get</a:t>
            </a:r>
            <a:r>
              <a:rPr kumimoji="0" lang="en-US" altLang="en-US" sz="900" b="0" i="0" u="none" strike="noStrike" cap="none" normalizeH="0" baseline="0">
                <a:ln>
                  <a:noFill/>
                </a:ln>
                <a:solidFill>
                  <a:srgbClr val="212121"/>
                </a:solidFill>
                <a:effectLst/>
                <a:latin typeface="Arial Unicode MS"/>
              </a:rPr>
              <a:t>(</a:t>
            </a:r>
            <a:r>
              <a:rPr kumimoji="0" lang="en-US" altLang="en-US" sz="1200" b="0" i="0" u="none" strike="noStrike" cap="none" normalizeH="0" baseline="0">
                <a:ln>
                  <a:noFill/>
                </a:ln>
                <a:solidFill>
                  <a:schemeClr val="tx1"/>
                </a:solidFill>
                <a:effectLst/>
                <a:latin typeface="Arial" panose="020B0604020202020204" pitchFamily="34" charset="0"/>
              </a:rPr>
              <a:t>static_url</a:t>
            </a:r>
            <a:r>
              <a:rPr kumimoji="0" lang="en-US" altLang="en-US" sz="900" b="0" i="0" u="none" strike="noStrike" cap="none" normalizeH="0" baseline="0">
                <a:ln>
                  <a:noFill/>
                </a:ln>
                <a:solidFill>
                  <a:srgbClr val="212121"/>
                </a:solidFill>
                <a:effectLst/>
                <a:latin typeface="Arial Unicode MS"/>
              </a:rPr>
              <a:t>)</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1EA987BA-BE80-4517-AEF8-42A596DF39B3}"/>
              </a:ext>
            </a:extLst>
          </p:cNvPr>
          <p:cNvSpPr>
            <a:spLocks noChangeArrowheads="1"/>
          </p:cNvSpPr>
          <p:nvPr/>
        </p:nvSpPr>
        <p:spPr bwMode="auto">
          <a:xfrm>
            <a:off x="6077671" y="3698081"/>
            <a:ext cx="2438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soup</a:t>
            </a:r>
            <a:r>
              <a:rPr kumimoji="0" lang="en-US" altLang="en-US" sz="900" b="0" i="0" u="none" strike="noStrike" cap="none" normalizeH="0" baseline="0">
                <a:ln>
                  <a:noFill/>
                </a:ln>
                <a:solidFill>
                  <a:srgbClr val="212121"/>
                </a:solidFill>
                <a:effectLst/>
                <a:latin typeface="Arial Unicode MS"/>
              </a:rPr>
              <a:t> </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900" b="0" i="0" u="none" strike="noStrike" cap="none" normalizeH="0" baseline="0">
                <a:ln>
                  <a:noFill/>
                </a:ln>
                <a:solidFill>
                  <a:srgbClr val="212121"/>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BeautifulSoup</a:t>
            </a:r>
            <a:r>
              <a:rPr kumimoji="0" lang="en-US" altLang="en-US" sz="900" b="0" i="0" u="none" strike="noStrike" cap="none" normalizeH="0" baseline="0">
                <a:ln>
                  <a:noFill/>
                </a:ln>
                <a:solidFill>
                  <a:srgbClr val="212121"/>
                </a:solidFill>
                <a:effectLst/>
                <a:latin typeface="Arial Unicode MS"/>
              </a:rPr>
              <a:t>(</a:t>
            </a:r>
            <a:r>
              <a:rPr kumimoji="0" lang="en-US" altLang="en-US" sz="1200" b="0" i="0" u="none" strike="noStrike" cap="none" normalizeH="0" baseline="0">
                <a:ln>
                  <a:noFill/>
                </a:ln>
                <a:solidFill>
                  <a:schemeClr val="tx1"/>
                </a:solidFill>
                <a:effectLst/>
                <a:latin typeface="Arial" panose="020B0604020202020204" pitchFamily="34" charset="0"/>
              </a:rPr>
              <a:t>resp</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text</a:t>
            </a:r>
            <a:r>
              <a:rPr kumimoji="0" lang="en-US" altLang="en-US" sz="900" b="0" i="0" u="none" strike="noStrike" cap="none" normalizeH="0" baseline="0">
                <a:ln>
                  <a:noFill/>
                </a:ln>
                <a:solidFill>
                  <a:srgbClr val="212121"/>
                </a:solidFill>
                <a:effectLst/>
                <a:latin typeface="Arial Unicode MS"/>
              </a:rPr>
              <a:t>)</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4A540468-5743-4657-B58A-C23548BA3E59}"/>
              </a:ext>
            </a:extLst>
          </p:cNvPr>
          <p:cNvSpPr>
            <a:spLocks noChangeArrowheads="1"/>
          </p:cNvSpPr>
          <p:nvPr/>
        </p:nvSpPr>
        <p:spPr bwMode="auto">
          <a:xfrm>
            <a:off x="6077671" y="4290232"/>
            <a:ext cx="27570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html_tables</a:t>
            </a:r>
            <a:r>
              <a:rPr kumimoji="0" lang="en-US" altLang="en-US" sz="900" b="0" i="0" u="none" strike="noStrike" cap="none" normalizeH="0" baseline="0">
                <a:ln>
                  <a:noFill/>
                </a:ln>
                <a:solidFill>
                  <a:srgbClr val="212121"/>
                </a:solidFill>
                <a:effectLst/>
                <a:latin typeface="Arial Unicode MS"/>
              </a:rPr>
              <a:t> </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900" b="0" i="0" u="none" strike="noStrike" cap="none" normalizeH="0" baseline="0">
                <a:ln>
                  <a:noFill/>
                </a:ln>
                <a:solidFill>
                  <a:srgbClr val="212121"/>
                </a:solidFill>
                <a:effectLst/>
                <a:latin typeface="Arial Unicode MS"/>
              </a:rPr>
              <a:t> </a:t>
            </a:r>
            <a:r>
              <a:rPr kumimoji="0" lang="en-US" altLang="en-US" sz="1200" b="0" i="0" u="none" strike="noStrike" cap="none" normalizeH="0" baseline="0">
                <a:ln>
                  <a:noFill/>
                </a:ln>
                <a:solidFill>
                  <a:schemeClr val="tx1"/>
                </a:solidFill>
                <a:effectLst/>
                <a:latin typeface="Arial" panose="020B0604020202020204" pitchFamily="34" charset="0"/>
              </a:rPr>
              <a:t>soup</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find_all</a:t>
            </a:r>
            <a:r>
              <a:rPr kumimoji="0" lang="en-US" altLang="en-US" sz="900" b="0" i="0" u="none" strike="noStrike" cap="none" normalizeH="0" baseline="0">
                <a:ln>
                  <a:noFill/>
                </a:ln>
                <a:solidFill>
                  <a:srgbClr val="212121"/>
                </a:solidFill>
                <a:effectLst/>
                <a:latin typeface="Arial Unicode MS"/>
              </a:rPr>
              <a:t>('table')</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DC1FF89E-FCDF-49F0-ABAA-7C826DF819DC}"/>
              </a:ext>
            </a:extLst>
          </p:cNvPr>
          <p:cNvSpPr>
            <a:spLocks noChangeArrowheads="1"/>
          </p:cNvSpPr>
          <p:nvPr/>
        </p:nvSpPr>
        <p:spPr bwMode="auto">
          <a:xfrm>
            <a:off x="6027811" y="5031318"/>
            <a:ext cx="2729345" cy="72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launch_dict</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900" b="0" i="0" u="none" strike="noStrike" cap="none" normalizeH="0" baseline="0" dirty="0">
                <a:ln>
                  <a:noFill/>
                </a:ln>
                <a:solidFill>
                  <a:srgbClr val="212121"/>
                </a:solidFill>
                <a:effectLst/>
                <a:latin typeface="Arial Unicode MS"/>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fromkeys</a:t>
            </a:r>
            <a:r>
              <a:rPr kumimoji="0" lang="en-US" altLang="en-US" sz="900" b="0" i="0" u="none" strike="noStrike" cap="none" normalizeH="0" baseline="0" dirty="0">
                <a:ln>
                  <a:noFill/>
                </a:ln>
                <a:solidFill>
                  <a:srgbClr val="212121"/>
                </a:solidFill>
                <a:effectLst/>
                <a:latin typeface="Arial Unicode MS"/>
              </a:rPr>
              <a:t>(</a:t>
            </a:r>
            <a:r>
              <a:rPr kumimoji="0" lang="en-US" altLang="en-US" sz="1200" b="0" i="0" u="none" strike="noStrike" cap="none" normalizeH="0" baseline="0" dirty="0" err="1">
                <a:ln>
                  <a:noFill/>
                </a:ln>
                <a:solidFill>
                  <a:schemeClr val="tx1"/>
                </a:solidFill>
                <a:effectLst/>
                <a:latin typeface="Arial" panose="020B0604020202020204" pitchFamily="34" charset="0"/>
              </a:rPr>
              <a:t>column_names</a:t>
            </a:r>
            <a:r>
              <a:rPr kumimoji="0" lang="en-US" altLang="en-US" sz="900" b="0" i="0" u="none" strike="noStrike" cap="none" normalizeH="0" baseline="0" dirty="0">
                <a:ln>
                  <a:noFill/>
                </a:ln>
                <a:solidFill>
                  <a:srgbClr val="212121"/>
                </a:solidFill>
                <a:effectLst/>
                <a:latin typeface="Arial Unicode MS"/>
              </a:rPr>
              <a:t>)</a:t>
            </a:r>
            <a:r>
              <a:rPr kumimoji="0" lang="en-US" altLang="en-US" sz="8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C4CDC8B5-A33D-46DB-9E51-23AB0C99ADF0}"/>
              </a:ext>
            </a:extLst>
          </p:cNvPr>
          <p:cNvSpPr>
            <a:spLocks noChangeArrowheads="1"/>
          </p:cNvSpPr>
          <p:nvPr/>
        </p:nvSpPr>
        <p:spPr bwMode="auto">
          <a:xfrm>
            <a:off x="6077671" y="6076362"/>
            <a:ext cx="33250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df</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to_csv</a:t>
            </a:r>
            <a:r>
              <a:rPr kumimoji="0" lang="en-US" altLang="en-US" sz="900" b="0" i="0" u="none" strike="noStrike" cap="none" normalizeH="0" baseline="0">
                <a:ln>
                  <a:noFill/>
                </a:ln>
                <a:solidFill>
                  <a:srgbClr val="212121"/>
                </a:solidFill>
                <a:effectLst/>
                <a:latin typeface="Arial Unicode MS"/>
              </a:rPr>
              <a:t>('spacex_web_scraped.csv', </a:t>
            </a:r>
            <a:r>
              <a:rPr kumimoji="0" lang="en-US" altLang="en-US" sz="1200" b="0" i="0" u="none" strike="noStrike" cap="none" normalizeH="0" baseline="0">
                <a:ln>
                  <a:noFill/>
                </a:ln>
                <a:solidFill>
                  <a:schemeClr val="tx1"/>
                </a:solidFill>
                <a:effectLst/>
                <a:latin typeface="Arial" panose="020B0604020202020204" pitchFamily="34" charset="0"/>
              </a:rPr>
              <a:t>index</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900" b="1" i="0" u="none" strike="noStrike" cap="none" normalizeH="0" baseline="0">
                <a:ln>
                  <a:noFill/>
                </a:ln>
                <a:solidFill>
                  <a:srgbClr val="212121"/>
                </a:solidFill>
                <a:effectLst/>
                <a:latin typeface="Arial Unicode MS"/>
              </a:rPr>
              <a:t>False</a:t>
            </a:r>
            <a:r>
              <a:rPr kumimoji="0" lang="en-US" altLang="en-US" sz="900" b="0" i="0" u="none" strike="noStrike" cap="none" normalizeH="0" baseline="0">
                <a:ln>
                  <a:noFill/>
                </a:ln>
                <a:solidFill>
                  <a:srgbClr val="212121"/>
                </a:solidFill>
                <a:effectLst/>
                <a:latin typeface="Arial Unicode MS"/>
              </a:rPr>
              <a:t>)</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4856633D-757E-45A0-9C66-F53938AB1941}"/>
              </a:ext>
            </a:extLst>
          </p:cNvPr>
          <p:cNvSpPr txBox="1"/>
          <p:nvPr/>
        </p:nvSpPr>
        <p:spPr>
          <a:xfrm>
            <a:off x="6077671" y="1398085"/>
            <a:ext cx="5669680" cy="369332"/>
          </a:xfrm>
          <a:prstGeom prst="rect">
            <a:avLst/>
          </a:prstGeom>
          <a:noFill/>
        </p:spPr>
        <p:txBody>
          <a:bodyPr wrap="square" rtlCol="0">
            <a:spAutoFit/>
          </a:bodyPr>
          <a:lstStyle/>
          <a:p>
            <a:r>
              <a:rPr lang="en-US" u="sng" dirty="0"/>
              <a:t>Define helper functions to get distinct data for columns</a:t>
            </a:r>
          </a:p>
        </p:txBody>
      </p:sp>
      <p:sp>
        <p:nvSpPr>
          <p:cNvPr id="14" name="TextBox 13">
            <a:extLst>
              <a:ext uri="{FF2B5EF4-FFF2-40B4-BE49-F238E27FC236}">
                <a16:creationId xmlns:a16="http://schemas.microsoft.com/office/drawing/2014/main" id="{EC65EFDD-FDE6-4337-B739-9ECE70A23B0B}"/>
              </a:ext>
            </a:extLst>
          </p:cNvPr>
          <p:cNvSpPr txBox="1"/>
          <p:nvPr/>
        </p:nvSpPr>
        <p:spPr>
          <a:xfrm>
            <a:off x="6027811" y="2604467"/>
            <a:ext cx="5669680" cy="369332"/>
          </a:xfrm>
          <a:prstGeom prst="rect">
            <a:avLst/>
          </a:prstGeom>
          <a:noFill/>
        </p:spPr>
        <p:txBody>
          <a:bodyPr wrap="square" rtlCol="0">
            <a:spAutoFit/>
          </a:bodyPr>
          <a:lstStyle/>
          <a:p>
            <a:r>
              <a:rPr lang="en-US" u="sng" dirty="0"/>
              <a:t>Retrieve the data using requests</a:t>
            </a:r>
          </a:p>
        </p:txBody>
      </p:sp>
      <p:sp>
        <p:nvSpPr>
          <p:cNvPr id="15" name="TextBox 14">
            <a:extLst>
              <a:ext uri="{FF2B5EF4-FFF2-40B4-BE49-F238E27FC236}">
                <a16:creationId xmlns:a16="http://schemas.microsoft.com/office/drawing/2014/main" id="{66540D26-FA54-49BD-AA11-6FF368705B70}"/>
              </a:ext>
            </a:extLst>
          </p:cNvPr>
          <p:cNvSpPr txBox="1"/>
          <p:nvPr/>
        </p:nvSpPr>
        <p:spPr>
          <a:xfrm>
            <a:off x="5972176" y="3335940"/>
            <a:ext cx="5669680" cy="369332"/>
          </a:xfrm>
          <a:prstGeom prst="rect">
            <a:avLst/>
          </a:prstGeom>
          <a:noFill/>
        </p:spPr>
        <p:txBody>
          <a:bodyPr wrap="square" rtlCol="0">
            <a:spAutoFit/>
          </a:bodyPr>
          <a:lstStyle/>
          <a:p>
            <a:r>
              <a:rPr lang="en-US" u="sng" dirty="0"/>
              <a:t>Create a Soup project from the text from requests object</a:t>
            </a:r>
          </a:p>
        </p:txBody>
      </p:sp>
      <p:sp>
        <p:nvSpPr>
          <p:cNvPr id="16" name="TextBox 15">
            <a:extLst>
              <a:ext uri="{FF2B5EF4-FFF2-40B4-BE49-F238E27FC236}">
                <a16:creationId xmlns:a16="http://schemas.microsoft.com/office/drawing/2014/main" id="{7E7917AA-3152-4BF5-84DB-E9474916A05B}"/>
              </a:ext>
            </a:extLst>
          </p:cNvPr>
          <p:cNvSpPr txBox="1"/>
          <p:nvPr/>
        </p:nvSpPr>
        <p:spPr>
          <a:xfrm>
            <a:off x="5972176" y="4009264"/>
            <a:ext cx="5669680" cy="353943"/>
          </a:xfrm>
          <a:prstGeom prst="rect">
            <a:avLst/>
          </a:prstGeom>
          <a:noFill/>
        </p:spPr>
        <p:txBody>
          <a:bodyPr wrap="square" rtlCol="0">
            <a:spAutoFit/>
          </a:bodyPr>
          <a:lstStyle/>
          <a:p>
            <a:r>
              <a:rPr lang="en-US" sz="1700" u="sng" dirty="0"/>
              <a:t>Use </a:t>
            </a:r>
            <a:r>
              <a:rPr lang="en-US" sz="1700" u="sng" dirty="0" err="1"/>
              <a:t>find_all</a:t>
            </a:r>
            <a:r>
              <a:rPr lang="en-US" sz="1700" u="sng" dirty="0"/>
              <a:t> method to extract table elements from HTML</a:t>
            </a:r>
          </a:p>
        </p:txBody>
      </p:sp>
      <p:sp>
        <p:nvSpPr>
          <p:cNvPr id="17" name="TextBox 16">
            <a:extLst>
              <a:ext uri="{FF2B5EF4-FFF2-40B4-BE49-F238E27FC236}">
                <a16:creationId xmlns:a16="http://schemas.microsoft.com/office/drawing/2014/main" id="{C06DB744-2F45-48D4-86AA-49D5A89D85D0}"/>
              </a:ext>
            </a:extLst>
          </p:cNvPr>
          <p:cNvSpPr txBox="1"/>
          <p:nvPr/>
        </p:nvSpPr>
        <p:spPr>
          <a:xfrm>
            <a:off x="5910261" y="4618010"/>
            <a:ext cx="5787229" cy="523220"/>
          </a:xfrm>
          <a:prstGeom prst="rect">
            <a:avLst/>
          </a:prstGeom>
          <a:noFill/>
        </p:spPr>
        <p:txBody>
          <a:bodyPr wrap="square" rtlCol="0">
            <a:spAutoFit/>
          </a:bodyPr>
          <a:lstStyle/>
          <a:p>
            <a:r>
              <a:rPr lang="en-US" sz="1400" u="sng" dirty="0"/>
              <a:t>Initialize the </a:t>
            </a:r>
            <a:r>
              <a:rPr lang="en-US" sz="1400" u="sng" dirty="0" err="1"/>
              <a:t>launch_dict</a:t>
            </a:r>
            <a:r>
              <a:rPr lang="en-US" sz="1400" u="sng" dirty="0"/>
              <a:t> to get data in dictionary form to later contort into a data frame. Then put according data into values of the dictionary.</a:t>
            </a:r>
          </a:p>
        </p:txBody>
      </p:sp>
      <p:sp>
        <p:nvSpPr>
          <p:cNvPr id="18" name="TextBox 17">
            <a:extLst>
              <a:ext uri="{FF2B5EF4-FFF2-40B4-BE49-F238E27FC236}">
                <a16:creationId xmlns:a16="http://schemas.microsoft.com/office/drawing/2014/main" id="{C5A75991-489B-46DA-8A61-64598B332133}"/>
              </a:ext>
            </a:extLst>
          </p:cNvPr>
          <p:cNvSpPr txBox="1"/>
          <p:nvPr/>
        </p:nvSpPr>
        <p:spPr>
          <a:xfrm>
            <a:off x="5910261" y="5707030"/>
            <a:ext cx="5669680" cy="369332"/>
          </a:xfrm>
          <a:prstGeom prst="rect">
            <a:avLst/>
          </a:prstGeom>
          <a:noFill/>
        </p:spPr>
        <p:txBody>
          <a:bodyPr wrap="square" rtlCol="0">
            <a:spAutoFit/>
          </a:bodyPr>
          <a:lstStyle/>
          <a:p>
            <a:r>
              <a:rPr lang="en-US" u="sng" dirty="0"/>
              <a:t>Export the resulting data frame to a CSV file</a:t>
            </a:r>
          </a:p>
        </p:txBody>
      </p:sp>
    </p:spTree>
    <p:extLst>
      <p:ext uri="{BB962C8B-B14F-4D97-AF65-F5344CB8AC3E}">
        <p14:creationId xmlns:p14="http://schemas.microsoft.com/office/powerpoint/2010/main" val="138555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252655" y="6143907"/>
            <a:ext cx="2743200" cy="401638"/>
          </a:xfrm>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2499"/>
            <a:ext cx="4253811" cy="4557254"/>
          </a:xfrm>
          <a:prstGeom prst="rect">
            <a:avLst/>
          </a:prstGeom>
        </p:spPr>
        <p:txBody>
          <a:bodyPr/>
          <a:lstStyle/>
          <a:p>
            <a:r>
              <a:rPr lang="en-US" sz="2000" dirty="0">
                <a:solidFill>
                  <a:schemeClr val="accent3">
                    <a:lumMod val="25000"/>
                  </a:schemeClr>
                </a:solidFill>
                <a:latin typeface="Abadi" panose="020B0604020104020204" pitchFamily="34" charset="0"/>
              </a:rPr>
              <a:t>Replaced </a:t>
            </a:r>
            <a:r>
              <a:rPr lang="en-US" sz="2000" dirty="0" err="1">
                <a:solidFill>
                  <a:schemeClr val="accent3">
                    <a:lumMod val="25000"/>
                  </a:schemeClr>
                </a:solidFill>
                <a:latin typeface="Abadi" panose="020B0604020104020204" pitchFamily="34" charset="0"/>
              </a:rPr>
              <a:t>NaNs</a:t>
            </a:r>
            <a:r>
              <a:rPr lang="en-US" sz="2000" dirty="0">
                <a:solidFill>
                  <a:schemeClr val="accent3">
                    <a:lumMod val="25000"/>
                  </a:schemeClr>
                </a:solidFill>
                <a:latin typeface="Abadi" panose="020B0604020104020204" pitchFamily="34" charset="0"/>
              </a:rPr>
              <a:t> with column means done in previous notebook.</a:t>
            </a:r>
          </a:p>
          <a:p>
            <a:r>
              <a:rPr lang="en-US" sz="2000" dirty="0">
                <a:solidFill>
                  <a:schemeClr val="accent3">
                    <a:lumMod val="25000"/>
                  </a:schemeClr>
                </a:solidFill>
                <a:latin typeface="Abadi" panose="020B0604020104020204" pitchFamily="34" charset="0"/>
              </a:rPr>
              <a:t>We then calculated the number of launches at each site. </a:t>
            </a:r>
          </a:p>
          <a:p>
            <a:r>
              <a:rPr lang="en-US" sz="2000" dirty="0">
                <a:solidFill>
                  <a:schemeClr val="accent3">
                    <a:lumMod val="25000"/>
                  </a:schemeClr>
                </a:solidFill>
                <a:latin typeface="Abadi" panose="020B0604020104020204" pitchFamily="34" charset="0"/>
              </a:rPr>
              <a:t>Then, we calculate occurrence of each orbit and record the mission outcome of each orbit.</a:t>
            </a:r>
          </a:p>
          <a:p>
            <a:r>
              <a:rPr lang="en-US" sz="2000" dirty="0">
                <a:solidFill>
                  <a:schemeClr val="accent3">
                    <a:lumMod val="25000"/>
                  </a:schemeClr>
                </a:solidFill>
                <a:latin typeface="Abadi" panose="020B0604020104020204" pitchFamily="34" charset="0"/>
              </a:rPr>
              <a:t>Then, with a column of a mission being successful or not, we append it to our data frame.</a:t>
            </a:r>
          </a:p>
          <a:p>
            <a:r>
              <a:rPr lang="en-US" sz="2000" dirty="0">
                <a:solidFill>
                  <a:schemeClr val="accent3">
                    <a:lumMod val="25000"/>
                  </a:schemeClr>
                </a:solidFill>
                <a:latin typeface="Abadi" panose="020B0604020104020204" pitchFamily="34" charset="0"/>
              </a:rPr>
              <a:t>Link to GitHub Page:</a:t>
            </a:r>
          </a:p>
          <a:p>
            <a:pPr marL="0" indent="0">
              <a:buNone/>
            </a:pPr>
            <a:r>
              <a:rPr lang="en-US" sz="2000" dirty="0">
                <a:solidFill>
                  <a:srgbClr val="1C7DDB"/>
                </a:solidFill>
                <a:hlinkClick r:id="rId3"/>
              </a:rPr>
              <a:t>https://github.com/elayer/SpaceXProject/blob/master/SpaceX%20EDA%20Notebook.ipynb</a:t>
            </a:r>
            <a:endParaRPr lang="en-US" sz="2000" dirty="0">
              <a:solidFill>
                <a:srgbClr val="1C7DDB"/>
              </a:solidFill>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BB84C641-B4B6-490A-BE89-5C648BCE142E}"/>
              </a:ext>
            </a:extLst>
          </p:cNvPr>
          <p:cNvSpPr txBox="1">
            <a:spLocks/>
          </p:cNvSpPr>
          <p:nvPr/>
        </p:nvSpPr>
        <p:spPr>
          <a:xfrm>
            <a:off x="5910262" y="1392499"/>
            <a:ext cx="5461000" cy="5235531"/>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2" name="Rectangle 1">
            <a:extLst>
              <a:ext uri="{FF2B5EF4-FFF2-40B4-BE49-F238E27FC236}">
                <a16:creationId xmlns:a16="http://schemas.microsoft.com/office/drawing/2014/main" id="{2E7C8255-3BAF-4D46-BAA7-15AEF0713B48}"/>
              </a:ext>
            </a:extLst>
          </p:cNvPr>
          <p:cNvSpPr>
            <a:spLocks noChangeArrowheads="1"/>
          </p:cNvSpPr>
          <p:nvPr/>
        </p:nvSpPr>
        <p:spPr bwMode="auto">
          <a:xfrm>
            <a:off x="6096000" y="1794209"/>
            <a:ext cx="2161309"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df</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LaunchSite</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value_counts</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13861C94-584A-4383-8A0F-21A07E45B9AA}"/>
              </a:ext>
            </a:extLst>
          </p:cNvPr>
          <p:cNvSpPr>
            <a:spLocks noChangeArrowheads="1"/>
          </p:cNvSpPr>
          <p:nvPr/>
        </p:nvSpPr>
        <p:spPr bwMode="auto">
          <a:xfrm>
            <a:off x="6096000" y="2472918"/>
            <a:ext cx="1690255"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df</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Orbit</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value_counts</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A6CB321-AA77-4AD0-BF93-B2139CCDACA5}"/>
              </a:ext>
            </a:extLst>
          </p:cNvPr>
          <p:cNvSpPr>
            <a:spLocks noChangeArrowheads="1"/>
          </p:cNvSpPr>
          <p:nvPr/>
        </p:nvSpPr>
        <p:spPr bwMode="auto">
          <a:xfrm>
            <a:off x="6096000" y="3290500"/>
            <a:ext cx="3449782"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landing_outcomes</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a:ln>
                  <a:noFill/>
                </a:ln>
                <a:solidFill>
                  <a:schemeClr val="tx1"/>
                </a:solidFill>
                <a:effectLst/>
                <a:latin typeface="Arial" panose="020B0604020202020204" pitchFamily="34" charset="0"/>
              </a:rPr>
              <a:t>df</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Outcome</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value_counts</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449F6D9F-5653-46B0-B60F-6149568B6B39}"/>
              </a:ext>
            </a:extLst>
          </p:cNvPr>
          <p:cNvSpPr>
            <a:spLocks noChangeArrowheads="1"/>
          </p:cNvSpPr>
          <p:nvPr/>
        </p:nvSpPr>
        <p:spPr bwMode="auto">
          <a:xfrm>
            <a:off x="6096000" y="4003183"/>
            <a:ext cx="4391891"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landing_class</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000" b="0" i="0" u="none" strike="noStrike" cap="none" normalizeH="0" baseline="0">
                <a:ln>
                  <a:noFill/>
                </a:ln>
                <a:solidFill>
                  <a:srgbClr val="666666"/>
                </a:solidFill>
                <a:effectLst/>
                <a:latin typeface="Arial Unicode MS"/>
                <a:ea typeface="Courier New" panose="02070309020205020404" pitchFamily="49" charset="0"/>
              </a:rPr>
              <a:t>0</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000" b="1" i="0" u="none" strike="noStrike" cap="none" normalizeH="0" baseline="0">
                <a:ln>
                  <a:noFill/>
                </a:ln>
                <a:solidFill>
                  <a:srgbClr val="008000"/>
                </a:solidFill>
                <a:effectLst/>
                <a:latin typeface="Arial Unicode MS"/>
                <a:ea typeface="Courier New" panose="02070309020205020404" pitchFamily="49" charset="0"/>
              </a:rPr>
              <a:t>if</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a:ln>
                  <a:noFill/>
                </a:ln>
                <a:solidFill>
                  <a:schemeClr val="tx1"/>
                </a:solidFill>
                <a:effectLst/>
                <a:latin typeface="Arial" panose="020B0604020202020204" pitchFamily="34" charset="0"/>
              </a:rPr>
              <a:t>i</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000" b="1" i="0" u="none" strike="noStrike" cap="none" normalizeH="0" baseline="0">
                <a:ln>
                  <a:noFill/>
                </a:ln>
                <a:solidFill>
                  <a:srgbClr val="AA22FF"/>
                </a:solidFill>
                <a:effectLst/>
                <a:latin typeface="Arial Unicode MS"/>
                <a:ea typeface="Courier New" panose="02070309020205020404" pitchFamily="49" charset="0"/>
              </a:rPr>
              <a:t>in</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a:ln>
                  <a:noFill/>
                </a:ln>
                <a:solidFill>
                  <a:schemeClr val="tx1"/>
                </a:solidFill>
                <a:effectLst/>
                <a:latin typeface="Arial" panose="020B0604020202020204" pitchFamily="34" charset="0"/>
              </a:rPr>
              <a:t>bad_outcomes</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000" b="1" i="0" u="none" strike="noStrike" cap="none" normalizeH="0" baseline="0">
                <a:ln>
                  <a:noFill/>
                </a:ln>
                <a:solidFill>
                  <a:srgbClr val="008000"/>
                </a:solidFill>
                <a:effectLst/>
                <a:latin typeface="Arial Unicode MS"/>
                <a:ea typeface="Courier New" panose="02070309020205020404" pitchFamily="49" charset="0"/>
              </a:rPr>
              <a:t>else</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000" b="0" i="0" u="none" strike="noStrike" cap="none" normalizeH="0" baseline="0">
                <a:ln>
                  <a:noFill/>
                </a:ln>
                <a:solidFill>
                  <a:srgbClr val="666666"/>
                </a:solidFill>
                <a:effectLst/>
                <a:latin typeface="Arial Unicode MS"/>
                <a:ea typeface="Courier New" panose="02070309020205020404" pitchFamily="49" charset="0"/>
              </a:rPr>
              <a:t>1</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000" b="1" i="0" u="none" strike="noStrike" cap="none" normalizeH="0" baseline="0">
                <a:ln>
                  <a:noFill/>
                </a:ln>
                <a:solidFill>
                  <a:srgbClr val="008000"/>
                </a:solidFill>
                <a:effectLst/>
                <a:latin typeface="Arial Unicode MS"/>
                <a:ea typeface="Courier New" panose="02070309020205020404" pitchFamily="49" charset="0"/>
              </a:rPr>
              <a:t>for</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a:ln>
                  <a:noFill/>
                </a:ln>
                <a:solidFill>
                  <a:schemeClr val="tx1"/>
                </a:solidFill>
                <a:effectLst/>
                <a:latin typeface="Arial" panose="020B0604020202020204" pitchFamily="34" charset="0"/>
              </a:rPr>
              <a:t>i</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000" b="1" i="0" u="none" strike="noStrike" cap="none" normalizeH="0" baseline="0">
                <a:ln>
                  <a:noFill/>
                </a:ln>
                <a:solidFill>
                  <a:srgbClr val="AA22FF"/>
                </a:solidFill>
                <a:effectLst/>
                <a:latin typeface="Arial Unicode MS"/>
                <a:ea typeface="Courier New" panose="02070309020205020404" pitchFamily="49" charset="0"/>
              </a:rPr>
              <a:t>in</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a:ln>
                  <a:noFill/>
                </a:ln>
                <a:solidFill>
                  <a:schemeClr val="tx1"/>
                </a:solidFill>
                <a:effectLst/>
                <a:latin typeface="Arial" panose="020B0604020202020204" pitchFamily="34" charset="0"/>
              </a:rPr>
              <a:t>df</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Outcome</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FF7F866E-57B1-496A-83C9-866755CFBA1B}"/>
              </a:ext>
            </a:extLst>
          </p:cNvPr>
          <p:cNvSpPr>
            <a:spLocks noChangeArrowheads="1"/>
          </p:cNvSpPr>
          <p:nvPr/>
        </p:nvSpPr>
        <p:spPr bwMode="auto">
          <a:xfrm>
            <a:off x="6096000" y="4817373"/>
            <a:ext cx="3089564"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df</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to_csv</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a:t>
            </a:r>
            <a:r>
              <a:rPr kumimoji="0" lang="en-US" altLang="en-US" sz="1000" b="0" i="0" u="none" strike="noStrike" cap="none" normalizeH="0" baseline="0">
                <a:ln>
                  <a:noFill/>
                </a:ln>
                <a:solidFill>
                  <a:srgbClr val="BA2121"/>
                </a:solidFill>
                <a:effectLst/>
                <a:latin typeface="Arial Unicode MS"/>
                <a:ea typeface="Courier New" panose="02070309020205020404" pitchFamily="49" charset="0"/>
              </a:rPr>
              <a:t>"dataset_part_2.csv"</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 </a:t>
            </a:r>
            <a:r>
              <a:rPr kumimoji="0" lang="en-US" altLang="en-US" sz="1200" b="0" i="0" u="none" strike="noStrike" cap="none" normalizeH="0" baseline="0">
                <a:ln>
                  <a:noFill/>
                </a:ln>
                <a:solidFill>
                  <a:schemeClr val="tx1"/>
                </a:solidFill>
                <a:effectLst/>
                <a:latin typeface="Arial" panose="020B0604020202020204" pitchFamily="34" charset="0"/>
              </a:rPr>
              <a:t>index</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000" b="1" i="0" u="none" strike="noStrike" cap="none" normalizeH="0" baseline="0">
                <a:ln>
                  <a:noFill/>
                </a:ln>
                <a:solidFill>
                  <a:srgbClr val="008000"/>
                </a:solidFill>
                <a:effectLst/>
                <a:latin typeface="Arial Unicode MS"/>
                <a:ea typeface="Courier New" panose="02070309020205020404" pitchFamily="49" charset="0"/>
              </a:rPr>
              <a:t>False</a:t>
            </a:r>
            <a:r>
              <a:rPr kumimoji="0" lang="en-US" altLang="en-US" sz="1000" b="0" i="0" u="none" strike="noStrike" cap="none" normalizeH="0" baseline="0">
                <a:ln>
                  <a:noFill/>
                </a:ln>
                <a:solidFill>
                  <a:srgbClr val="333333"/>
                </a:solidFill>
                <a:effectLst/>
                <a:latin typeface="Arial Unicode MS"/>
                <a:ea typeface="Courier New" panose="02070309020205020404" pitchFamily="49" charset="0"/>
              </a:rPr>
              <a:t>)</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C2370452-1E16-4CB1-86FE-390DBF69DAB0}"/>
              </a:ext>
            </a:extLst>
          </p:cNvPr>
          <p:cNvSpPr txBox="1"/>
          <p:nvPr/>
        </p:nvSpPr>
        <p:spPr>
          <a:xfrm>
            <a:off x="5910262" y="1440224"/>
            <a:ext cx="5669680" cy="369332"/>
          </a:xfrm>
          <a:prstGeom prst="rect">
            <a:avLst/>
          </a:prstGeom>
          <a:noFill/>
        </p:spPr>
        <p:txBody>
          <a:bodyPr wrap="square" rtlCol="0">
            <a:spAutoFit/>
          </a:bodyPr>
          <a:lstStyle/>
          <a:p>
            <a:r>
              <a:rPr lang="en-US" u="sng" dirty="0"/>
              <a:t>Get value counts for launch site</a:t>
            </a:r>
          </a:p>
        </p:txBody>
      </p:sp>
      <p:sp>
        <p:nvSpPr>
          <p:cNvPr id="12" name="TextBox 11">
            <a:extLst>
              <a:ext uri="{FF2B5EF4-FFF2-40B4-BE49-F238E27FC236}">
                <a16:creationId xmlns:a16="http://schemas.microsoft.com/office/drawing/2014/main" id="{8FDAC012-989E-4F94-94CF-EA96423B91F6}"/>
              </a:ext>
            </a:extLst>
          </p:cNvPr>
          <p:cNvSpPr txBox="1"/>
          <p:nvPr/>
        </p:nvSpPr>
        <p:spPr>
          <a:xfrm>
            <a:off x="5910262" y="2076548"/>
            <a:ext cx="5669680" cy="369332"/>
          </a:xfrm>
          <a:prstGeom prst="rect">
            <a:avLst/>
          </a:prstGeom>
          <a:noFill/>
        </p:spPr>
        <p:txBody>
          <a:bodyPr wrap="square" rtlCol="0">
            <a:spAutoFit/>
          </a:bodyPr>
          <a:lstStyle/>
          <a:p>
            <a:r>
              <a:rPr lang="en-US" u="sng" dirty="0"/>
              <a:t>Get the counts for each value of Orbit</a:t>
            </a:r>
          </a:p>
        </p:txBody>
      </p:sp>
      <p:sp>
        <p:nvSpPr>
          <p:cNvPr id="13" name="TextBox 12">
            <a:extLst>
              <a:ext uri="{FF2B5EF4-FFF2-40B4-BE49-F238E27FC236}">
                <a16:creationId xmlns:a16="http://schemas.microsoft.com/office/drawing/2014/main" id="{FBA84897-1A32-4B05-A636-49BC86966F6A}"/>
              </a:ext>
            </a:extLst>
          </p:cNvPr>
          <p:cNvSpPr txBox="1"/>
          <p:nvPr/>
        </p:nvSpPr>
        <p:spPr>
          <a:xfrm>
            <a:off x="5908795" y="2818404"/>
            <a:ext cx="5669680" cy="338554"/>
          </a:xfrm>
          <a:prstGeom prst="rect">
            <a:avLst/>
          </a:prstGeom>
          <a:noFill/>
        </p:spPr>
        <p:txBody>
          <a:bodyPr wrap="square" rtlCol="0">
            <a:spAutoFit/>
          </a:bodyPr>
          <a:lstStyle/>
          <a:p>
            <a:r>
              <a:rPr lang="en-US" sz="1600" u="sng" dirty="0"/>
              <a:t>Get counts for each value of outcome and save to variable</a:t>
            </a:r>
          </a:p>
        </p:txBody>
      </p:sp>
      <p:sp>
        <p:nvSpPr>
          <p:cNvPr id="14" name="TextBox 13">
            <a:extLst>
              <a:ext uri="{FF2B5EF4-FFF2-40B4-BE49-F238E27FC236}">
                <a16:creationId xmlns:a16="http://schemas.microsoft.com/office/drawing/2014/main" id="{EA7B3A77-8B0C-4A96-BE3F-08A6DC531BDC}"/>
              </a:ext>
            </a:extLst>
          </p:cNvPr>
          <p:cNvSpPr txBox="1"/>
          <p:nvPr/>
        </p:nvSpPr>
        <p:spPr>
          <a:xfrm>
            <a:off x="5908795" y="3593520"/>
            <a:ext cx="5669680" cy="338554"/>
          </a:xfrm>
          <a:prstGeom prst="rect">
            <a:avLst/>
          </a:prstGeom>
          <a:noFill/>
        </p:spPr>
        <p:txBody>
          <a:bodyPr wrap="square" rtlCol="0">
            <a:spAutoFit/>
          </a:bodyPr>
          <a:lstStyle/>
          <a:p>
            <a:r>
              <a:rPr lang="en-US" sz="1600" u="sng" dirty="0"/>
              <a:t>Create a list to record the mission outcome as a binary classifier</a:t>
            </a:r>
          </a:p>
        </p:txBody>
      </p:sp>
      <p:sp>
        <p:nvSpPr>
          <p:cNvPr id="15" name="TextBox 14">
            <a:extLst>
              <a:ext uri="{FF2B5EF4-FFF2-40B4-BE49-F238E27FC236}">
                <a16:creationId xmlns:a16="http://schemas.microsoft.com/office/drawing/2014/main" id="{62867C9A-76A5-4626-9A92-6120F8A5FBFF}"/>
              </a:ext>
            </a:extLst>
          </p:cNvPr>
          <p:cNvSpPr txBox="1"/>
          <p:nvPr/>
        </p:nvSpPr>
        <p:spPr>
          <a:xfrm>
            <a:off x="5910262" y="4372091"/>
            <a:ext cx="5669680" cy="369332"/>
          </a:xfrm>
          <a:prstGeom prst="rect">
            <a:avLst/>
          </a:prstGeom>
          <a:noFill/>
        </p:spPr>
        <p:txBody>
          <a:bodyPr wrap="square" rtlCol="0">
            <a:spAutoFit/>
          </a:bodyPr>
          <a:lstStyle/>
          <a:p>
            <a:r>
              <a:rPr lang="en-US" u="sng" dirty="0"/>
              <a:t>Export finished data frame to a CSV file</a:t>
            </a:r>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first made a scatterplot with flight number vs. the payload mass, colored by mission outcome. In general, higher flight numbers had better success rates.</a:t>
            </a:r>
          </a:p>
          <a:p>
            <a:pPr>
              <a:lnSpc>
                <a:spcPct val="100000"/>
              </a:lnSpc>
              <a:spcBef>
                <a:spcPts val="1400"/>
              </a:spcBef>
            </a:pPr>
            <a:r>
              <a:rPr lang="en-US" sz="2200" dirty="0">
                <a:solidFill>
                  <a:schemeClr val="accent3">
                    <a:lumMod val="25000"/>
                  </a:schemeClr>
                </a:solidFill>
                <a:latin typeface="Abadi"/>
              </a:rPr>
              <a:t>In another scatterplot, we plot flight number vs. launch site, and another with payload mass vs. launch site. In addition to being a higher fight number, different launch sites had different rates of success varying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Link to GitHub page:</a:t>
            </a:r>
          </a:p>
          <a:p>
            <a:pPr marL="0" indent="0">
              <a:lnSpc>
                <a:spcPct val="100000"/>
              </a:lnSpc>
              <a:spcBef>
                <a:spcPts val="1400"/>
              </a:spcBef>
              <a:buNone/>
            </a:pPr>
            <a:r>
              <a:rPr lang="en-US" sz="2000" dirty="0">
                <a:solidFill>
                  <a:srgbClr val="1C7DDB"/>
                </a:solidFill>
                <a:hlinkClick r:id="rId3"/>
              </a:rPr>
              <a:t>https://github.com/elayer/SpaceXProject/blob/master/EDA%20with%20Data%20Visualization.ipynb</a:t>
            </a:r>
            <a:endParaRPr lang="en-US" sz="2000" dirty="0">
              <a:solidFill>
                <a:srgbClr val="1C7DDB"/>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When analyzing orbit, some had virtually perfect success rates.</a:t>
            </a:r>
          </a:p>
          <a:p>
            <a:pPr>
              <a:lnSpc>
                <a:spcPct val="100000"/>
              </a:lnSpc>
              <a:spcBef>
                <a:spcPts val="1400"/>
              </a:spcBef>
            </a:pPr>
            <a:r>
              <a:rPr lang="en-US" sz="2200" dirty="0">
                <a:solidFill>
                  <a:schemeClr val="accent3">
                    <a:lumMod val="25000"/>
                  </a:schemeClr>
                </a:solidFill>
                <a:latin typeface="Abadi"/>
              </a:rPr>
              <a:t>When plotting flight number vs. orbit, higher flight numbers along orbits had higher rates of success.</a:t>
            </a:r>
          </a:p>
          <a:p>
            <a:pPr>
              <a:lnSpc>
                <a:spcPct val="100000"/>
              </a:lnSpc>
              <a:spcBef>
                <a:spcPts val="1400"/>
              </a:spcBef>
            </a:pPr>
            <a:r>
              <a:rPr lang="en-US" sz="2200" dirty="0">
                <a:solidFill>
                  <a:schemeClr val="accent3">
                    <a:lumMod val="25000"/>
                  </a:schemeClr>
                </a:solidFill>
                <a:latin typeface="Abadi"/>
              </a:rPr>
              <a:t>When looking at payload mass vs. orbit, some orbits had a higher success rate at varying payload masses.</a:t>
            </a:r>
          </a:p>
          <a:p>
            <a:pPr>
              <a:lnSpc>
                <a:spcPct val="100000"/>
              </a:lnSpc>
              <a:spcBef>
                <a:spcPts val="1400"/>
              </a:spcBef>
            </a:pPr>
            <a:r>
              <a:rPr lang="en-US" sz="2200" dirty="0">
                <a:solidFill>
                  <a:schemeClr val="accent3">
                    <a:lumMod val="25000"/>
                  </a:schemeClr>
                </a:solidFill>
                <a:latin typeface="Abadi"/>
              </a:rPr>
              <a:t>When looking at the overall success rate per year from 2010 – 2020. The rate of successful launches took off in 2013 and went up steadily through 2020.</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442917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9745589" cy="4351338"/>
          </a:xfrm>
          <a:prstGeom prst="rect">
            <a:avLst/>
          </a:prstGeom>
        </p:spPr>
        <p:txBody>
          <a:bodyPr lIns="91440" tIns="45720" rIns="91440" bIns="45720" anchor="t"/>
          <a:lstStyle/>
          <a:p>
            <a:pPr>
              <a:lnSpc>
                <a:spcPct val="100000"/>
              </a:lnSpc>
              <a:spcBef>
                <a:spcPts val="0"/>
              </a:spcBef>
            </a:pPr>
            <a:r>
              <a:rPr lang="en-US" sz="2200" dirty="0">
                <a:solidFill>
                  <a:schemeClr val="accent3">
                    <a:lumMod val="25000"/>
                  </a:schemeClr>
                </a:solidFill>
                <a:latin typeface="Abadi" panose="020B0604020104020204" pitchFamily="34" charset="0"/>
              </a:rPr>
              <a:t>SQL Query Summary:</a:t>
            </a:r>
          </a:p>
          <a:p>
            <a:pPr>
              <a:lnSpc>
                <a:spcPct val="100000"/>
              </a:lnSpc>
              <a:spcBef>
                <a:spcPts val="0"/>
              </a:spcBef>
            </a:pPr>
            <a:r>
              <a:rPr lang="en-US" sz="2200" dirty="0">
                <a:solidFill>
                  <a:schemeClr val="accent3">
                    <a:lumMod val="25000"/>
                  </a:schemeClr>
                </a:solidFill>
                <a:latin typeface="Abadi" panose="020B0604020104020204" pitchFamily="34" charset="0"/>
              </a:rPr>
              <a:t>There are 4 distinct launch sites.</a:t>
            </a:r>
          </a:p>
          <a:p>
            <a:pPr>
              <a:lnSpc>
                <a:spcPct val="100000"/>
              </a:lnSpc>
              <a:spcBef>
                <a:spcPts val="0"/>
              </a:spcBef>
            </a:pPr>
            <a:r>
              <a:rPr lang="en-US" sz="2200" dirty="0">
                <a:solidFill>
                  <a:schemeClr val="accent3">
                    <a:lumMod val="25000"/>
                  </a:schemeClr>
                </a:solidFill>
                <a:latin typeface="Abadi" panose="020B0604020104020204" pitchFamily="34" charset="0"/>
              </a:rPr>
              <a:t>The total payload mass by rockets by NASA was 45596kg.</a:t>
            </a:r>
          </a:p>
          <a:p>
            <a:pPr>
              <a:lnSpc>
                <a:spcPct val="100000"/>
              </a:lnSpc>
              <a:spcBef>
                <a:spcPts val="0"/>
              </a:spcBef>
            </a:pPr>
            <a:r>
              <a:rPr lang="en-US" sz="2200" dirty="0">
                <a:solidFill>
                  <a:schemeClr val="accent3">
                    <a:lumMod val="25000"/>
                  </a:schemeClr>
                </a:solidFill>
                <a:latin typeface="Abadi" panose="020B0604020104020204" pitchFamily="34" charset="0"/>
              </a:rPr>
              <a:t>The average payload mass of booster version F9 v1.1 was 2928kg.</a:t>
            </a:r>
          </a:p>
          <a:p>
            <a:pPr>
              <a:lnSpc>
                <a:spcPct val="100000"/>
              </a:lnSpc>
              <a:spcBef>
                <a:spcPts val="0"/>
              </a:spcBef>
            </a:pPr>
            <a:r>
              <a:rPr lang="en-US" sz="2200" dirty="0">
                <a:solidFill>
                  <a:schemeClr val="accent3">
                    <a:lumMod val="25000"/>
                  </a:schemeClr>
                </a:solidFill>
                <a:latin typeface="Abadi" panose="020B0604020104020204" pitchFamily="34" charset="0"/>
              </a:rPr>
              <a:t>The first successful landing outcome on a ground pad came on December 22</a:t>
            </a:r>
            <a:r>
              <a:rPr lang="en-US" sz="2200" baseline="30000" dirty="0">
                <a:solidFill>
                  <a:schemeClr val="accent3">
                    <a:lumMod val="25000"/>
                  </a:schemeClr>
                </a:solidFill>
                <a:latin typeface="Abadi" panose="020B0604020104020204" pitchFamily="34" charset="0"/>
              </a:rPr>
              <a:t>nd</a:t>
            </a:r>
            <a:r>
              <a:rPr lang="en-US" sz="2200" dirty="0">
                <a:solidFill>
                  <a:schemeClr val="accent3">
                    <a:lumMod val="25000"/>
                  </a:schemeClr>
                </a:solidFill>
                <a:latin typeface="Abadi" panose="020B0604020104020204" pitchFamily="34" charset="0"/>
              </a:rPr>
              <a:t>, 2015.</a:t>
            </a:r>
          </a:p>
          <a:p>
            <a:pPr>
              <a:lnSpc>
                <a:spcPct val="100000"/>
              </a:lnSpc>
              <a:spcBef>
                <a:spcPts val="0"/>
              </a:spcBef>
            </a:pPr>
            <a:r>
              <a:rPr lang="en-US" sz="2200" dirty="0">
                <a:solidFill>
                  <a:schemeClr val="accent3">
                    <a:lumMod val="25000"/>
                  </a:schemeClr>
                </a:solidFill>
                <a:latin typeface="Abadi" panose="020B0604020104020204" pitchFamily="34" charset="0"/>
              </a:rPr>
              <a:t>Successful boosters in drone ship with 4000-6000 payload mass were F9 FT B1022, B1026, B1021.2, and B1031.2.</a:t>
            </a:r>
          </a:p>
          <a:p>
            <a:pPr>
              <a:lnSpc>
                <a:spcPct val="100000"/>
              </a:lnSpc>
              <a:spcBef>
                <a:spcPts val="0"/>
              </a:spcBef>
            </a:pPr>
            <a:r>
              <a:rPr lang="en-US" sz="2200" dirty="0">
                <a:solidFill>
                  <a:schemeClr val="accent3">
                    <a:lumMod val="25000"/>
                  </a:schemeClr>
                </a:solidFill>
                <a:latin typeface="Abadi" panose="020B0604020104020204" pitchFamily="34" charset="0"/>
              </a:rPr>
              <a:t>The rate of mission outcome success was very high.</a:t>
            </a:r>
          </a:p>
          <a:p>
            <a:pPr>
              <a:lnSpc>
                <a:spcPct val="100000"/>
              </a:lnSpc>
              <a:spcBef>
                <a:spcPts val="0"/>
              </a:spcBef>
            </a:pPr>
            <a:r>
              <a:rPr lang="en-US" sz="2200" dirty="0">
                <a:solidFill>
                  <a:schemeClr val="accent3">
                    <a:lumMod val="25000"/>
                  </a:schemeClr>
                </a:solidFill>
                <a:latin typeface="Abadi" panose="020B0604020104020204" pitchFamily="34" charset="0"/>
              </a:rPr>
              <a:t>The F9 B5 booster version carried the maximum payload of launches.</a:t>
            </a:r>
          </a:p>
          <a:p>
            <a:pPr>
              <a:lnSpc>
                <a:spcPct val="100000"/>
              </a:lnSpc>
              <a:spcBef>
                <a:spcPts val="0"/>
              </a:spcBef>
            </a:pPr>
            <a:r>
              <a:rPr lang="en-US" sz="2200" dirty="0">
                <a:solidFill>
                  <a:schemeClr val="accent3">
                    <a:lumMod val="25000"/>
                  </a:schemeClr>
                </a:solidFill>
                <a:latin typeface="Abadi" panose="020B0604020104020204" pitchFamily="34" charset="0"/>
              </a:rPr>
              <a:t>The drone ship landing had more successful outcomes but also as many failed mission outcomes.</a:t>
            </a:r>
          </a:p>
          <a:p>
            <a:pPr>
              <a:lnSpc>
                <a:spcPct val="100000"/>
              </a:lnSpc>
              <a:spcBef>
                <a:spcPts val="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0"/>
              </a:spcBef>
              <a:buNone/>
            </a:pPr>
            <a:r>
              <a:rPr lang="en-US" sz="2200" dirty="0">
                <a:solidFill>
                  <a:schemeClr val="accent3">
                    <a:lumMod val="25000"/>
                  </a:schemeClr>
                </a:solidFill>
                <a:latin typeface="Abadi" panose="020B0604020104020204" pitchFamily="34" charset="0"/>
              </a:rPr>
              <a:t>Link to GitHub Page:</a:t>
            </a:r>
          </a:p>
          <a:p>
            <a:pPr marL="0" indent="0">
              <a:lnSpc>
                <a:spcPct val="100000"/>
              </a:lnSpc>
              <a:spcBef>
                <a:spcPts val="0"/>
              </a:spcBef>
              <a:buNone/>
            </a:pPr>
            <a:r>
              <a:rPr lang="en-US" sz="2200" dirty="0">
                <a:solidFill>
                  <a:srgbClr val="1C7DDB"/>
                </a:solidFill>
                <a:latin typeface="Abadi" panose="020B0604020104020204" pitchFamily="34" charset="0"/>
                <a:hlinkClick r:id="rId3"/>
              </a:rPr>
              <a:t>https://github.com/elayer/SpaceXProject/blob/master/EDA%20with%20SQL.ipynb</a:t>
            </a:r>
            <a:endParaRPr lang="en-US" sz="2200" dirty="0">
              <a:solidFill>
                <a:srgbClr val="1C7DDB"/>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In the notebook linked below, we created folium maps to illustrate geographically the launches conducted and the outcomes of the launches. </a:t>
            </a:r>
          </a:p>
          <a:p>
            <a:pPr>
              <a:lnSpc>
                <a:spcPct val="100000"/>
              </a:lnSpc>
              <a:spcBef>
                <a:spcPts val="1400"/>
              </a:spcBef>
            </a:pPr>
            <a:r>
              <a:rPr lang="en-US" sz="2000" dirty="0">
                <a:solidFill>
                  <a:schemeClr val="accent3">
                    <a:lumMod val="25000"/>
                  </a:schemeClr>
                </a:solidFill>
                <a:latin typeface="Abadi" panose="020B0604020104020204" pitchFamily="34" charset="0"/>
              </a:rPr>
              <a:t>We mapped each launch site along with colored icons to show which launch missions had successful outcomes. We completed this with Folium markers, circles, and lines to also illustrate distances from other landmarks.</a:t>
            </a:r>
          </a:p>
          <a:p>
            <a:pPr>
              <a:lnSpc>
                <a:spcPct val="100000"/>
              </a:lnSpc>
              <a:spcBef>
                <a:spcPts val="1400"/>
              </a:spcBef>
            </a:pPr>
            <a:r>
              <a:rPr lang="en-US" sz="2000" dirty="0">
                <a:solidFill>
                  <a:schemeClr val="accent3">
                    <a:lumMod val="25000"/>
                  </a:schemeClr>
                </a:solidFill>
                <a:latin typeface="Abadi" panose="020B0604020104020204" pitchFamily="34" charset="0"/>
              </a:rPr>
              <a:t>We illustrated these objects to get a sense of where these launches were taking and place and if there are any patterns in successful landing outcomes at these locations.</a:t>
            </a:r>
          </a:p>
          <a:p>
            <a:pPr>
              <a:lnSpc>
                <a:spcPct val="100000"/>
              </a:lnSpc>
              <a:spcBef>
                <a:spcPts val="1400"/>
              </a:spcBef>
            </a:pPr>
            <a:r>
              <a:rPr lang="en-US" sz="2000" dirty="0">
                <a:solidFill>
                  <a:schemeClr val="accent3">
                    <a:lumMod val="25000"/>
                  </a:schemeClr>
                </a:solidFill>
                <a:latin typeface="Abadi" panose="020B0604020104020204" pitchFamily="34" charset="0"/>
              </a:rPr>
              <a:t>Some launch sites are not far from nearby highways, railways, and cities. Also, they seem to be along coastlines.</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Link to GitHub Page:</a:t>
            </a:r>
          </a:p>
          <a:p>
            <a:pPr marL="0" indent="0">
              <a:lnSpc>
                <a:spcPct val="100000"/>
              </a:lnSpc>
              <a:spcBef>
                <a:spcPts val="1400"/>
              </a:spcBef>
              <a:buNone/>
            </a:pPr>
            <a:r>
              <a:rPr lang="en-US" sz="2000" dirty="0">
                <a:solidFill>
                  <a:srgbClr val="1C7DDB"/>
                </a:solidFill>
                <a:hlinkClick r:id="rId3"/>
              </a:rPr>
              <a:t>https://github.com/elayer/SpaceXProject/blob/master/Interactive%20Dashboard%20for%20SpaceX%20Data.ipynb</a:t>
            </a:r>
            <a:endParaRPr lang="en-US" sz="2000" dirty="0">
              <a:solidFill>
                <a:srgbClr val="1C7DDB"/>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Within this plotly dash application, we illustrate the mission outcomes for each launch site included with a pie chart and scatterplot. The scatterplot featured payload mass as a variable with the outcome of a launch.</a:t>
            </a:r>
          </a:p>
          <a:p>
            <a:pPr>
              <a:lnSpc>
                <a:spcPct val="100000"/>
              </a:lnSpc>
              <a:spcBef>
                <a:spcPts val="1400"/>
              </a:spcBef>
            </a:pPr>
            <a:r>
              <a:rPr lang="en-US" sz="2200" dirty="0">
                <a:solidFill>
                  <a:schemeClr val="accent3">
                    <a:lumMod val="25000"/>
                  </a:schemeClr>
                </a:solidFill>
                <a:latin typeface="Abadi" panose="020B0604020104020204" pitchFamily="34" charset="0"/>
              </a:rPr>
              <a:t>We added these charts to visualize what sites had greater mission success and see what payload masses were being used at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Link to GitHub page:</a:t>
            </a:r>
          </a:p>
          <a:p>
            <a:pPr marL="0" indent="0">
              <a:lnSpc>
                <a:spcPct val="100000"/>
              </a:lnSpc>
              <a:spcBef>
                <a:spcPts val="1400"/>
              </a:spcBef>
              <a:buNone/>
            </a:pPr>
            <a:r>
              <a:rPr lang="en-US" sz="2000" dirty="0">
                <a:solidFill>
                  <a:srgbClr val="1C7DDB"/>
                </a:solidFill>
                <a:hlinkClick r:id="rId3"/>
              </a:rPr>
              <a:t>https://github.com/elayer/SpaceXProject/blob/master/SpaceX_dash_app_final.py</a:t>
            </a:r>
            <a:endParaRPr lang="en-US" sz="2000" dirty="0">
              <a:solidFill>
                <a:srgbClr val="1C7DDB"/>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1972" y="1431580"/>
            <a:ext cx="5325990" cy="5227404"/>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we imported our completed dataset with categorical variables mapped to dummies. </a:t>
            </a:r>
          </a:p>
          <a:p>
            <a:pPr>
              <a:lnSpc>
                <a:spcPct val="100000"/>
              </a:lnSpc>
              <a:spcBef>
                <a:spcPts val="1400"/>
              </a:spcBef>
            </a:pPr>
            <a:r>
              <a:rPr lang="en-US" sz="2200" dirty="0">
                <a:solidFill>
                  <a:schemeClr val="accent3">
                    <a:lumMod val="25000"/>
                  </a:schemeClr>
                </a:solidFill>
                <a:latin typeface="Abadi" panose="020B0604020104020204" pitchFamily="34" charset="0"/>
              </a:rPr>
              <a:t>We then standardized our feature set with </a:t>
            </a:r>
            <a:r>
              <a:rPr lang="en-US" sz="2200" i="1" dirty="0">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and performed </a:t>
            </a:r>
            <a:r>
              <a:rPr lang="en-US" sz="2200" i="1" dirty="0">
                <a:solidFill>
                  <a:schemeClr val="accent3">
                    <a:lumMod val="25000"/>
                  </a:schemeClr>
                </a:solidFill>
                <a:latin typeface="Abadi" panose="020B0604020104020204" pitchFamily="34" charset="0"/>
              </a:rPr>
              <a:t>train_test_split </a:t>
            </a:r>
            <a:r>
              <a:rPr lang="en-US" sz="2200" dirty="0">
                <a:solidFill>
                  <a:schemeClr val="accent3">
                    <a:lumMod val="25000"/>
                  </a:schemeClr>
                </a:solidFill>
                <a:latin typeface="Abadi" panose="020B0604020104020204" pitchFamily="34" charset="0"/>
              </a:rPr>
              <a:t>to use for training and evaluation.</a:t>
            </a:r>
          </a:p>
          <a:p>
            <a:pPr>
              <a:lnSpc>
                <a:spcPct val="100000"/>
              </a:lnSpc>
              <a:spcBef>
                <a:spcPts val="1400"/>
              </a:spcBef>
            </a:pPr>
            <a:r>
              <a:rPr lang="en-US" sz="2200" dirty="0">
                <a:solidFill>
                  <a:schemeClr val="accent3">
                    <a:lumMod val="25000"/>
                  </a:schemeClr>
                </a:solidFill>
                <a:latin typeface="Abadi" panose="020B0604020104020204" pitchFamily="34" charset="0"/>
              </a:rPr>
              <a:t>We then set up parameter grids to use with </a:t>
            </a:r>
            <a:r>
              <a:rPr lang="en-US" sz="2200" i="1" dirty="0">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models with the best possible parameters for each algorithm we chose. (</a:t>
            </a:r>
            <a:r>
              <a:rPr lang="en-US" sz="2200" i="1" dirty="0">
                <a:solidFill>
                  <a:schemeClr val="accent3">
                    <a:lumMod val="25000"/>
                  </a:schemeClr>
                </a:solidFill>
                <a:latin typeface="Abadi" panose="020B0604020104020204" pitchFamily="34" charset="0"/>
              </a:rPr>
              <a:t>K-Nearest Neighbor, Decision Tree, Support Vector Machine, </a:t>
            </a:r>
            <a:r>
              <a:rPr lang="en-US" sz="2200" dirty="0">
                <a:solidFill>
                  <a:schemeClr val="accent3">
                    <a:lumMod val="25000"/>
                  </a:schemeClr>
                </a:solidFill>
                <a:latin typeface="Abadi" panose="020B0604020104020204" pitchFamily="34" charset="0"/>
              </a:rPr>
              <a:t>and</a:t>
            </a:r>
            <a:r>
              <a:rPr lang="en-US" sz="2200" i="1" dirty="0">
                <a:solidFill>
                  <a:schemeClr val="accent3">
                    <a:lumMod val="25000"/>
                  </a:schemeClr>
                </a:solidFill>
                <a:latin typeface="Abadi" panose="020B0604020104020204" pitchFamily="34" charset="0"/>
              </a:rPr>
              <a:t> Logistic Regression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To evaluate each model, we calculate the accuracy score and plot a confusion matrix for each.</a:t>
            </a:r>
          </a:p>
          <a:p>
            <a:pPr>
              <a:lnSpc>
                <a:spcPct val="100000"/>
              </a:lnSpc>
              <a:spcBef>
                <a:spcPts val="1400"/>
              </a:spcBef>
            </a:pPr>
            <a:r>
              <a:rPr lang="en-US" sz="2200" dirty="0">
                <a:solidFill>
                  <a:schemeClr val="accent3">
                    <a:lumMod val="25000"/>
                  </a:schemeClr>
                </a:solidFill>
                <a:latin typeface="Abadi" panose="020B0604020104020204" pitchFamily="34" charset="0"/>
              </a:rPr>
              <a:t>Link to GitHub page:</a:t>
            </a:r>
          </a:p>
          <a:p>
            <a:pPr marL="0" indent="0">
              <a:lnSpc>
                <a:spcPct val="100000"/>
              </a:lnSpc>
              <a:spcBef>
                <a:spcPts val="1400"/>
              </a:spcBef>
              <a:buNone/>
            </a:pPr>
            <a:r>
              <a:rPr lang="en-US" sz="2000" dirty="0">
                <a:solidFill>
                  <a:srgbClr val="1C7DDB"/>
                </a:solidFill>
                <a:hlinkClick r:id="rId3"/>
              </a:rPr>
              <a:t>https://github.com/elayer/SpaceXProject/blob/master/Machine%20Learning%20Classification%20Notebook.ipynb</a:t>
            </a:r>
            <a:endParaRPr lang="en-US" sz="2000" dirty="0">
              <a:solidFill>
                <a:srgbClr val="1C7DDB"/>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Rectangle 6">
            <a:extLst>
              <a:ext uri="{FF2B5EF4-FFF2-40B4-BE49-F238E27FC236}">
                <a16:creationId xmlns:a16="http://schemas.microsoft.com/office/drawing/2014/main" id="{67AA83B2-29FC-42FF-9F09-CF0A687665B3}"/>
              </a:ext>
            </a:extLst>
          </p:cNvPr>
          <p:cNvSpPr/>
          <p:nvPr/>
        </p:nvSpPr>
        <p:spPr>
          <a:xfrm>
            <a:off x="5984437" y="1624335"/>
            <a:ext cx="1355464" cy="8060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dirty="0"/>
              <a:t>SpaceX Data</a:t>
            </a:r>
          </a:p>
          <a:p>
            <a:pPr algn="ctr"/>
            <a:endParaRPr lang="en-US" sz="1600" b="1" u="sng" dirty="0"/>
          </a:p>
        </p:txBody>
      </p:sp>
      <p:sp>
        <p:nvSpPr>
          <p:cNvPr id="8" name="Rectangle 7">
            <a:extLst>
              <a:ext uri="{FF2B5EF4-FFF2-40B4-BE49-F238E27FC236}">
                <a16:creationId xmlns:a16="http://schemas.microsoft.com/office/drawing/2014/main" id="{148F8F87-C76D-469E-8A51-6F53E0A3784C}"/>
              </a:ext>
            </a:extLst>
          </p:cNvPr>
          <p:cNvSpPr/>
          <p:nvPr/>
        </p:nvSpPr>
        <p:spPr>
          <a:xfrm>
            <a:off x="8466268" y="1456508"/>
            <a:ext cx="1215615" cy="11272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t>SpaceX Data</a:t>
            </a:r>
          </a:p>
          <a:p>
            <a:pPr algn="ctr"/>
            <a:endParaRPr lang="en-US" sz="1400" b="1" u="sng" dirty="0"/>
          </a:p>
          <a:p>
            <a:pPr algn="ctr"/>
            <a:r>
              <a:rPr lang="en-US" sz="1200" dirty="0"/>
              <a:t>StandardScaler, train_test_split</a:t>
            </a:r>
            <a:endParaRPr lang="en-US" sz="1400" dirty="0"/>
          </a:p>
        </p:txBody>
      </p:sp>
      <p:sp>
        <p:nvSpPr>
          <p:cNvPr id="9" name="Rectangle 8">
            <a:extLst>
              <a:ext uri="{FF2B5EF4-FFF2-40B4-BE49-F238E27FC236}">
                <a16:creationId xmlns:a16="http://schemas.microsoft.com/office/drawing/2014/main" id="{7D2F5CD7-841E-4A81-8D1C-C9CF30A45ECF}"/>
              </a:ext>
            </a:extLst>
          </p:cNvPr>
          <p:cNvSpPr/>
          <p:nvPr/>
        </p:nvSpPr>
        <p:spPr>
          <a:xfrm>
            <a:off x="5984437" y="3017131"/>
            <a:ext cx="1215615" cy="117629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t>SpaceX Data</a:t>
            </a:r>
          </a:p>
          <a:p>
            <a:pPr algn="ctr"/>
            <a:endParaRPr lang="en-US" sz="1400" b="1" u="sng" dirty="0"/>
          </a:p>
          <a:p>
            <a:pPr algn="ctr"/>
            <a:r>
              <a:rPr lang="en-US" sz="1400" dirty="0"/>
              <a:t>GridSearchCV for best parameters</a:t>
            </a:r>
          </a:p>
        </p:txBody>
      </p:sp>
      <p:cxnSp>
        <p:nvCxnSpPr>
          <p:cNvPr id="10" name="Straight Arrow Connector 9">
            <a:extLst>
              <a:ext uri="{FF2B5EF4-FFF2-40B4-BE49-F238E27FC236}">
                <a16:creationId xmlns:a16="http://schemas.microsoft.com/office/drawing/2014/main" id="{61D9D0FD-5093-4FBC-A94F-6EF8D38F1A2A}"/>
              </a:ext>
            </a:extLst>
          </p:cNvPr>
          <p:cNvCxnSpPr>
            <a:cxnSpLocks/>
            <a:stCxn id="7" idx="3"/>
            <a:endCxn id="8" idx="1"/>
          </p:cNvCxnSpPr>
          <p:nvPr/>
        </p:nvCxnSpPr>
        <p:spPr>
          <a:xfrm flipV="1">
            <a:off x="7339901" y="2020109"/>
            <a:ext cx="1126367" cy="7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3C468C-3F04-44DC-B74A-437DC1426F75}"/>
              </a:ext>
            </a:extLst>
          </p:cNvPr>
          <p:cNvSpPr txBox="1"/>
          <p:nvPr/>
        </p:nvSpPr>
        <p:spPr>
          <a:xfrm>
            <a:off x="6136123" y="1313272"/>
            <a:ext cx="1203778" cy="369332"/>
          </a:xfrm>
          <a:prstGeom prst="rect">
            <a:avLst/>
          </a:prstGeom>
          <a:noFill/>
        </p:spPr>
        <p:txBody>
          <a:bodyPr wrap="square" rtlCol="0">
            <a:spAutoFit/>
          </a:bodyPr>
          <a:lstStyle/>
          <a:p>
            <a:r>
              <a:rPr lang="en-US" dirty="0"/>
              <a:t>Read CSV</a:t>
            </a:r>
          </a:p>
        </p:txBody>
      </p:sp>
      <p:sp>
        <p:nvSpPr>
          <p:cNvPr id="17" name="Rectangle 16">
            <a:extLst>
              <a:ext uri="{FF2B5EF4-FFF2-40B4-BE49-F238E27FC236}">
                <a16:creationId xmlns:a16="http://schemas.microsoft.com/office/drawing/2014/main" id="{03E2D66E-200A-4E31-B8D9-F1306FDE7B63}"/>
              </a:ext>
            </a:extLst>
          </p:cNvPr>
          <p:cNvSpPr/>
          <p:nvPr/>
        </p:nvSpPr>
        <p:spPr>
          <a:xfrm>
            <a:off x="7499157" y="3021519"/>
            <a:ext cx="1215615" cy="1157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t>SpaceX Data</a:t>
            </a:r>
          </a:p>
          <a:p>
            <a:pPr algn="ctr"/>
            <a:endParaRPr lang="en-US" sz="1400" b="1" u="sng" dirty="0"/>
          </a:p>
          <a:p>
            <a:pPr algn="ctr"/>
            <a:r>
              <a:rPr lang="en-US" sz="1400" dirty="0"/>
              <a:t>GridSearchCV for best parameters</a:t>
            </a:r>
          </a:p>
        </p:txBody>
      </p:sp>
      <p:sp>
        <p:nvSpPr>
          <p:cNvPr id="18" name="Rectangle 17">
            <a:extLst>
              <a:ext uri="{FF2B5EF4-FFF2-40B4-BE49-F238E27FC236}">
                <a16:creationId xmlns:a16="http://schemas.microsoft.com/office/drawing/2014/main" id="{AC148C8D-A03B-4457-BF75-F4B6512FCB28}"/>
              </a:ext>
            </a:extLst>
          </p:cNvPr>
          <p:cNvSpPr/>
          <p:nvPr/>
        </p:nvSpPr>
        <p:spPr>
          <a:xfrm>
            <a:off x="9013877" y="3017131"/>
            <a:ext cx="1215615" cy="1157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t>SpaceX Data</a:t>
            </a:r>
          </a:p>
          <a:p>
            <a:pPr algn="ctr"/>
            <a:endParaRPr lang="en-US" sz="1400" b="1" u="sng" dirty="0"/>
          </a:p>
          <a:p>
            <a:pPr algn="ctr"/>
            <a:r>
              <a:rPr lang="en-US" sz="1400" dirty="0"/>
              <a:t>GridSearchCV for best parameters</a:t>
            </a:r>
          </a:p>
        </p:txBody>
      </p:sp>
      <p:sp>
        <p:nvSpPr>
          <p:cNvPr id="19" name="Rectangle 18">
            <a:extLst>
              <a:ext uri="{FF2B5EF4-FFF2-40B4-BE49-F238E27FC236}">
                <a16:creationId xmlns:a16="http://schemas.microsoft.com/office/drawing/2014/main" id="{3F4B7600-40F5-4E2C-BA28-A8E7801F5586}"/>
              </a:ext>
            </a:extLst>
          </p:cNvPr>
          <p:cNvSpPr/>
          <p:nvPr/>
        </p:nvSpPr>
        <p:spPr>
          <a:xfrm>
            <a:off x="10528597" y="3025117"/>
            <a:ext cx="1215615" cy="115784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t>SpaceX Data</a:t>
            </a:r>
          </a:p>
          <a:p>
            <a:pPr algn="ctr"/>
            <a:endParaRPr lang="en-US" sz="1400" b="1" u="sng" dirty="0"/>
          </a:p>
          <a:p>
            <a:pPr algn="ctr"/>
            <a:r>
              <a:rPr lang="en-US" sz="1400" dirty="0"/>
              <a:t>GridSearchCV for best parameters</a:t>
            </a:r>
          </a:p>
        </p:txBody>
      </p:sp>
      <p:sp>
        <p:nvSpPr>
          <p:cNvPr id="20" name="Oval 19">
            <a:extLst>
              <a:ext uri="{FF2B5EF4-FFF2-40B4-BE49-F238E27FC236}">
                <a16:creationId xmlns:a16="http://schemas.microsoft.com/office/drawing/2014/main" id="{52D46F14-3F12-498B-9736-7400B3222839}"/>
              </a:ext>
            </a:extLst>
          </p:cNvPr>
          <p:cNvSpPr/>
          <p:nvPr/>
        </p:nvSpPr>
        <p:spPr>
          <a:xfrm>
            <a:off x="6008167" y="4485939"/>
            <a:ext cx="1172241" cy="666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KNN</a:t>
            </a:r>
          </a:p>
        </p:txBody>
      </p:sp>
      <p:sp>
        <p:nvSpPr>
          <p:cNvPr id="21" name="Oval 20">
            <a:extLst>
              <a:ext uri="{FF2B5EF4-FFF2-40B4-BE49-F238E27FC236}">
                <a16:creationId xmlns:a16="http://schemas.microsoft.com/office/drawing/2014/main" id="{37AD199B-0A50-4A78-9EB3-DB5B99936DB5}"/>
              </a:ext>
            </a:extLst>
          </p:cNvPr>
          <p:cNvSpPr/>
          <p:nvPr/>
        </p:nvSpPr>
        <p:spPr>
          <a:xfrm>
            <a:off x="7520843" y="4485939"/>
            <a:ext cx="1172241" cy="666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DT</a:t>
            </a:r>
          </a:p>
        </p:txBody>
      </p:sp>
      <p:sp>
        <p:nvSpPr>
          <p:cNvPr id="22" name="Oval 21">
            <a:extLst>
              <a:ext uri="{FF2B5EF4-FFF2-40B4-BE49-F238E27FC236}">
                <a16:creationId xmlns:a16="http://schemas.microsoft.com/office/drawing/2014/main" id="{6D97D559-98A4-4BBF-93AD-54DD233C2E0E}"/>
              </a:ext>
            </a:extLst>
          </p:cNvPr>
          <p:cNvSpPr/>
          <p:nvPr/>
        </p:nvSpPr>
        <p:spPr>
          <a:xfrm>
            <a:off x="9033519" y="4485002"/>
            <a:ext cx="1172241" cy="666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SVM</a:t>
            </a:r>
          </a:p>
        </p:txBody>
      </p:sp>
      <p:sp>
        <p:nvSpPr>
          <p:cNvPr id="23" name="Oval 22">
            <a:extLst>
              <a:ext uri="{FF2B5EF4-FFF2-40B4-BE49-F238E27FC236}">
                <a16:creationId xmlns:a16="http://schemas.microsoft.com/office/drawing/2014/main" id="{FCB23CB4-FA73-4658-A08E-C42C61531975}"/>
              </a:ext>
            </a:extLst>
          </p:cNvPr>
          <p:cNvSpPr/>
          <p:nvPr/>
        </p:nvSpPr>
        <p:spPr>
          <a:xfrm>
            <a:off x="10428249" y="4485002"/>
            <a:ext cx="1416309" cy="6669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LOGREG</a:t>
            </a:r>
          </a:p>
        </p:txBody>
      </p:sp>
      <p:cxnSp>
        <p:nvCxnSpPr>
          <p:cNvPr id="25" name="Straight Arrow Connector 24">
            <a:extLst>
              <a:ext uri="{FF2B5EF4-FFF2-40B4-BE49-F238E27FC236}">
                <a16:creationId xmlns:a16="http://schemas.microsoft.com/office/drawing/2014/main" id="{5F115D90-DA5C-4A8D-8FE4-38CFE9199617}"/>
              </a:ext>
            </a:extLst>
          </p:cNvPr>
          <p:cNvCxnSpPr>
            <a:stCxn id="8" idx="2"/>
            <a:endCxn id="9" idx="0"/>
          </p:cNvCxnSpPr>
          <p:nvPr/>
        </p:nvCxnSpPr>
        <p:spPr>
          <a:xfrm flipH="1">
            <a:off x="6592245" y="2583709"/>
            <a:ext cx="2481831" cy="43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8AAB6A8-B390-44EE-8C84-0BBA12C9B5DC}"/>
              </a:ext>
            </a:extLst>
          </p:cNvPr>
          <p:cNvCxnSpPr>
            <a:stCxn id="8" idx="2"/>
            <a:endCxn id="17" idx="0"/>
          </p:cNvCxnSpPr>
          <p:nvPr/>
        </p:nvCxnSpPr>
        <p:spPr>
          <a:xfrm flipH="1">
            <a:off x="8106965" y="2583709"/>
            <a:ext cx="967111" cy="437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65D243-E737-4A3E-994A-0A1792A95C24}"/>
              </a:ext>
            </a:extLst>
          </p:cNvPr>
          <p:cNvCxnSpPr>
            <a:stCxn id="8" idx="2"/>
            <a:endCxn id="18" idx="0"/>
          </p:cNvCxnSpPr>
          <p:nvPr/>
        </p:nvCxnSpPr>
        <p:spPr>
          <a:xfrm>
            <a:off x="9074076" y="2583709"/>
            <a:ext cx="547609" cy="43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7864876-620A-4EC9-988F-D8A07D1B179E}"/>
              </a:ext>
            </a:extLst>
          </p:cNvPr>
          <p:cNvCxnSpPr>
            <a:stCxn id="8" idx="2"/>
            <a:endCxn id="19" idx="0"/>
          </p:cNvCxnSpPr>
          <p:nvPr/>
        </p:nvCxnSpPr>
        <p:spPr>
          <a:xfrm>
            <a:off x="9074076" y="2583709"/>
            <a:ext cx="2062329" cy="441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24572F9-91C1-48D2-A952-F075860A7773}"/>
              </a:ext>
            </a:extLst>
          </p:cNvPr>
          <p:cNvCxnSpPr>
            <a:stCxn id="9" idx="2"/>
            <a:endCxn id="20" idx="0"/>
          </p:cNvCxnSpPr>
          <p:nvPr/>
        </p:nvCxnSpPr>
        <p:spPr>
          <a:xfrm>
            <a:off x="6592245" y="4193430"/>
            <a:ext cx="2043" cy="29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E195CAD-E01D-45DD-8240-3574920AD48A}"/>
              </a:ext>
            </a:extLst>
          </p:cNvPr>
          <p:cNvCxnSpPr>
            <a:stCxn id="17" idx="2"/>
            <a:endCxn id="21" idx="0"/>
          </p:cNvCxnSpPr>
          <p:nvPr/>
        </p:nvCxnSpPr>
        <p:spPr>
          <a:xfrm flipH="1">
            <a:off x="8106964" y="4179366"/>
            <a:ext cx="1" cy="306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79F03C7-8DF0-4637-82C0-7276BF4998C1}"/>
              </a:ext>
            </a:extLst>
          </p:cNvPr>
          <p:cNvCxnSpPr>
            <a:stCxn id="18" idx="2"/>
            <a:endCxn id="22" idx="0"/>
          </p:cNvCxnSpPr>
          <p:nvPr/>
        </p:nvCxnSpPr>
        <p:spPr>
          <a:xfrm flipH="1">
            <a:off x="9619640" y="4174978"/>
            <a:ext cx="2045" cy="310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9B5446-D881-47FD-98D5-234B62CC028A}"/>
              </a:ext>
            </a:extLst>
          </p:cNvPr>
          <p:cNvCxnSpPr>
            <a:stCxn id="19" idx="2"/>
            <a:endCxn id="23" idx="0"/>
          </p:cNvCxnSpPr>
          <p:nvPr/>
        </p:nvCxnSpPr>
        <p:spPr>
          <a:xfrm flipH="1">
            <a:off x="11136404" y="4182964"/>
            <a:ext cx="1" cy="302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658FC38-3E7A-4698-BB96-4233153A8395}"/>
              </a:ext>
            </a:extLst>
          </p:cNvPr>
          <p:cNvSpPr/>
          <p:nvPr/>
        </p:nvSpPr>
        <p:spPr>
          <a:xfrm>
            <a:off x="5984437" y="5482685"/>
            <a:ext cx="1215615" cy="11762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Evaluate: accuracy score &amp; confusion matrix</a:t>
            </a:r>
          </a:p>
        </p:txBody>
      </p:sp>
      <p:sp>
        <p:nvSpPr>
          <p:cNvPr id="42" name="Rectangle 41">
            <a:extLst>
              <a:ext uri="{FF2B5EF4-FFF2-40B4-BE49-F238E27FC236}">
                <a16:creationId xmlns:a16="http://schemas.microsoft.com/office/drawing/2014/main" id="{9F9E5DAB-910A-4732-B204-869159EA7512}"/>
              </a:ext>
            </a:extLst>
          </p:cNvPr>
          <p:cNvSpPr/>
          <p:nvPr/>
        </p:nvSpPr>
        <p:spPr>
          <a:xfrm>
            <a:off x="7501287" y="5459486"/>
            <a:ext cx="1215615" cy="11762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Evaluate: accuracy score &amp; confusion matrix</a:t>
            </a:r>
          </a:p>
        </p:txBody>
      </p:sp>
      <p:sp>
        <p:nvSpPr>
          <p:cNvPr id="43" name="Rectangle 42">
            <a:extLst>
              <a:ext uri="{FF2B5EF4-FFF2-40B4-BE49-F238E27FC236}">
                <a16:creationId xmlns:a16="http://schemas.microsoft.com/office/drawing/2014/main" id="{D73721D5-9798-455A-B13A-78770E964A55}"/>
              </a:ext>
            </a:extLst>
          </p:cNvPr>
          <p:cNvSpPr/>
          <p:nvPr/>
        </p:nvSpPr>
        <p:spPr>
          <a:xfrm>
            <a:off x="9011831" y="5459486"/>
            <a:ext cx="1215615" cy="11762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Evaluate: accuracy score &amp; confusion matrix</a:t>
            </a:r>
          </a:p>
        </p:txBody>
      </p:sp>
      <p:sp>
        <p:nvSpPr>
          <p:cNvPr id="44" name="Rectangle 43">
            <a:extLst>
              <a:ext uri="{FF2B5EF4-FFF2-40B4-BE49-F238E27FC236}">
                <a16:creationId xmlns:a16="http://schemas.microsoft.com/office/drawing/2014/main" id="{29C88269-9971-4319-A5A7-831162805A94}"/>
              </a:ext>
            </a:extLst>
          </p:cNvPr>
          <p:cNvSpPr/>
          <p:nvPr/>
        </p:nvSpPr>
        <p:spPr>
          <a:xfrm>
            <a:off x="10522375" y="5452352"/>
            <a:ext cx="1215615" cy="11762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Evaluate: accuracy score &amp; confusion matrix</a:t>
            </a:r>
          </a:p>
        </p:txBody>
      </p:sp>
      <p:cxnSp>
        <p:nvCxnSpPr>
          <p:cNvPr id="46" name="Straight Arrow Connector 45">
            <a:extLst>
              <a:ext uri="{FF2B5EF4-FFF2-40B4-BE49-F238E27FC236}">
                <a16:creationId xmlns:a16="http://schemas.microsoft.com/office/drawing/2014/main" id="{477B407F-73FA-4311-8581-A28C402B4D8E}"/>
              </a:ext>
            </a:extLst>
          </p:cNvPr>
          <p:cNvCxnSpPr>
            <a:stCxn id="20" idx="4"/>
            <a:endCxn id="41" idx="0"/>
          </p:cNvCxnSpPr>
          <p:nvPr/>
        </p:nvCxnSpPr>
        <p:spPr>
          <a:xfrm flipH="1">
            <a:off x="6592245" y="5152913"/>
            <a:ext cx="2043" cy="329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DABEB5D-0018-439A-A833-30233476FDA1}"/>
              </a:ext>
            </a:extLst>
          </p:cNvPr>
          <p:cNvCxnSpPr>
            <a:stCxn id="21" idx="4"/>
            <a:endCxn id="42" idx="0"/>
          </p:cNvCxnSpPr>
          <p:nvPr/>
        </p:nvCxnSpPr>
        <p:spPr>
          <a:xfrm>
            <a:off x="8106964" y="5152913"/>
            <a:ext cx="2131" cy="306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3C2A6E1-43C1-4807-85C0-65337D7B38A5}"/>
              </a:ext>
            </a:extLst>
          </p:cNvPr>
          <p:cNvCxnSpPr>
            <a:stCxn id="22" idx="4"/>
            <a:endCxn id="43" idx="0"/>
          </p:cNvCxnSpPr>
          <p:nvPr/>
        </p:nvCxnSpPr>
        <p:spPr>
          <a:xfrm flipH="1">
            <a:off x="9619639" y="5151976"/>
            <a:ext cx="1" cy="307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EFD63B2-441B-4727-A375-F603E92799B4}"/>
              </a:ext>
            </a:extLst>
          </p:cNvPr>
          <p:cNvCxnSpPr>
            <a:stCxn id="23" idx="4"/>
            <a:endCxn id="44" idx="0"/>
          </p:cNvCxnSpPr>
          <p:nvPr/>
        </p:nvCxnSpPr>
        <p:spPr>
          <a:xfrm flipH="1">
            <a:off x="11130183" y="5151976"/>
            <a:ext cx="6221" cy="300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1180" y="1523205"/>
            <a:ext cx="3932238" cy="3811588"/>
          </a:xfrm>
          <a:prstGeom prst="rect">
            <a:avLst/>
          </a:prstGeom>
        </p:spPr>
        <p:txBody>
          <a:bodyPr>
            <a:normAutofit fontScale="925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scatterplot on the right, we see different payload masses have varying success rates, but higher flight numbers generally have more success.</a:t>
            </a:r>
          </a:p>
          <a:p>
            <a:pPr>
              <a:lnSpc>
                <a:spcPct val="100000"/>
              </a:lnSpc>
              <a:spcBef>
                <a:spcPts val="1400"/>
              </a:spcBef>
            </a:pPr>
            <a:r>
              <a:rPr lang="en-US" sz="2200" dirty="0">
                <a:solidFill>
                  <a:schemeClr val="accent3">
                    <a:lumMod val="25000"/>
                  </a:schemeClr>
                </a:solidFill>
                <a:latin typeface="Abadi" panose="020B0604020104020204" pitchFamily="34" charset="0"/>
              </a:rPr>
              <a:t>CCAFS LC-40 success rate: 60%.</a:t>
            </a:r>
          </a:p>
          <a:p>
            <a:pPr>
              <a:lnSpc>
                <a:spcPct val="100000"/>
              </a:lnSpc>
              <a:spcBef>
                <a:spcPts val="1400"/>
              </a:spcBef>
            </a:pPr>
            <a:r>
              <a:rPr lang="en-US" sz="2200" dirty="0">
                <a:solidFill>
                  <a:schemeClr val="accent3">
                    <a:lumMod val="25000"/>
                  </a:schemeClr>
                </a:solidFill>
                <a:latin typeface="Abadi" panose="020B0604020104020204" pitchFamily="34" charset="0"/>
              </a:rPr>
              <a:t>KSC LC-39A &amp; VAFB SLC 4E success rate: 77%.</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F4896EC3-0CFC-4B04-856D-4DEE8AC8234B}"/>
              </a:ext>
            </a:extLst>
          </p:cNvPr>
          <p:cNvPicPr>
            <a:picLocks noChangeAspect="1"/>
          </p:cNvPicPr>
          <p:nvPr/>
        </p:nvPicPr>
        <p:blipFill>
          <a:blip r:embed="rId3"/>
          <a:stretch>
            <a:fillRect/>
          </a:stretch>
        </p:blipFill>
        <p:spPr>
          <a:xfrm>
            <a:off x="4152452" y="1782937"/>
            <a:ext cx="7799293" cy="32921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6073" y="179504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From our next scatterplot, we can see each launch site had varying patterns of success at different payloads.</a:t>
            </a:r>
          </a:p>
          <a:p>
            <a:pPr>
              <a:lnSpc>
                <a:spcPct val="100000"/>
              </a:lnSpc>
              <a:spcBef>
                <a:spcPts val="1400"/>
              </a:spcBef>
            </a:pPr>
            <a:r>
              <a:rPr lang="en-CA" sz="2200" dirty="0">
                <a:solidFill>
                  <a:schemeClr val="accent3">
                    <a:lumMod val="25000"/>
                  </a:schemeClr>
                </a:solidFill>
                <a:latin typeface="Abadi" panose="020B0604020104020204" pitchFamily="34" charset="0"/>
              </a:rPr>
              <a:t>Most launches came at lower payloads. However, each site experienced differing results no matter the payload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Graphical user interface, text&#10;&#10;Description automatically generated with medium confidence">
            <a:extLst>
              <a:ext uri="{FF2B5EF4-FFF2-40B4-BE49-F238E27FC236}">
                <a16:creationId xmlns:a16="http://schemas.microsoft.com/office/drawing/2014/main" id="{B87E8A60-A0E7-4B62-9B92-368D00F86BD1}"/>
              </a:ext>
            </a:extLst>
          </p:cNvPr>
          <p:cNvPicPr>
            <a:picLocks noChangeAspect="1"/>
          </p:cNvPicPr>
          <p:nvPr/>
        </p:nvPicPr>
        <p:blipFill>
          <a:blip r:embed="rId3"/>
          <a:stretch>
            <a:fillRect/>
          </a:stretch>
        </p:blipFill>
        <p:spPr>
          <a:xfrm>
            <a:off x="4702249" y="1718534"/>
            <a:ext cx="6953678" cy="39646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2920" y="1652623"/>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bar plot illustrates each type of orbit’s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ES-L1, SSO, HEO, and GEO have virtually perfect success rates unlike the other orbit types. </a:t>
            </a:r>
          </a:p>
          <a:p>
            <a:pPr>
              <a:lnSpc>
                <a:spcPct val="100000"/>
              </a:lnSpc>
              <a:spcBef>
                <a:spcPts val="1400"/>
              </a:spcBef>
            </a:pPr>
            <a:r>
              <a:rPr lang="en-US" sz="2200" dirty="0">
                <a:solidFill>
                  <a:schemeClr val="accent3">
                    <a:lumMod val="25000"/>
                  </a:schemeClr>
                </a:solidFill>
                <a:latin typeface="Abadi" panose="020B0604020104020204" pitchFamily="34" charset="0"/>
              </a:rPr>
              <a:t>We further want to see what other factors back these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E4AF9E2E-4937-4004-B894-61D3F83A424D}"/>
              </a:ext>
            </a:extLst>
          </p:cNvPr>
          <p:cNvPicPr>
            <a:picLocks noChangeAspect="1"/>
          </p:cNvPicPr>
          <p:nvPr/>
        </p:nvPicPr>
        <p:blipFill>
          <a:blip r:embed="rId3"/>
          <a:stretch>
            <a:fillRect/>
          </a:stretch>
        </p:blipFill>
        <p:spPr>
          <a:xfrm>
            <a:off x="4702249" y="1493352"/>
            <a:ext cx="7226515" cy="44003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05229" y="6249198"/>
            <a:ext cx="2743200" cy="401638"/>
          </a:xfrm>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0312" y="1650842"/>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Thus, we make another scatterplot with flight number and orbit type.</a:t>
            </a:r>
          </a:p>
          <a:p>
            <a:pPr>
              <a:lnSpc>
                <a:spcPct val="100000"/>
              </a:lnSpc>
              <a:spcBef>
                <a:spcPts val="1400"/>
              </a:spcBef>
            </a:pPr>
            <a:r>
              <a:rPr lang="en-CA" sz="2200" dirty="0">
                <a:solidFill>
                  <a:schemeClr val="accent3">
                    <a:lumMod val="25000"/>
                  </a:schemeClr>
                </a:solidFill>
                <a:latin typeface="Abadi" panose="020B0604020104020204" pitchFamily="34" charset="0"/>
              </a:rPr>
              <a:t>We see in general, as flight number increases, the rate of successful launch also increases.</a:t>
            </a:r>
          </a:p>
          <a:p>
            <a:pPr>
              <a:lnSpc>
                <a:spcPct val="100000"/>
              </a:lnSpc>
              <a:spcBef>
                <a:spcPts val="1400"/>
              </a:spcBef>
            </a:pPr>
            <a:r>
              <a:rPr lang="en-CA" sz="2200" dirty="0">
                <a:solidFill>
                  <a:schemeClr val="accent3">
                    <a:lumMod val="25000"/>
                  </a:schemeClr>
                </a:solidFill>
                <a:latin typeface="Abadi" panose="020B0604020104020204" pitchFamily="34" charset="0"/>
              </a:rPr>
              <a:t>Some orbit types have launched only at high flight numbers, however.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9D114D1D-5E74-4800-9FCE-D5A856E4C917}"/>
              </a:ext>
            </a:extLst>
          </p:cNvPr>
          <p:cNvPicPr>
            <a:picLocks noChangeAspect="1"/>
          </p:cNvPicPr>
          <p:nvPr/>
        </p:nvPicPr>
        <p:blipFill>
          <a:blip r:embed="rId3"/>
          <a:stretch>
            <a:fillRect/>
          </a:stretch>
        </p:blipFill>
        <p:spPr>
          <a:xfrm>
            <a:off x="4647304" y="1446500"/>
            <a:ext cx="6638307" cy="477989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We next plotted Orbit vs. Payload Mass.</a:t>
            </a:r>
          </a:p>
          <a:p>
            <a:pPr>
              <a:lnSpc>
                <a:spcPct val="100000"/>
              </a:lnSpc>
              <a:spcBef>
                <a:spcPts val="1400"/>
              </a:spcBef>
            </a:pPr>
            <a:r>
              <a:rPr lang="en-CA" sz="2200" dirty="0">
                <a:solidFill>
                  <a:schemeClr val="accent3">
                    <a:lumMod val="25000"/>
                  </a:schemeClr>
                </a:solidFill>
                <a:latin typeface="Abadi" panose="020B0604020104020204" pitchFamily="34" charset="0"/>
              </a:rPr>
              <a:t>Again, some orbits have more records than others.</a:t>
            </a:r>
          </a:p>
          <a:p>
            <a:pPr>
              <a:lnSpc>
                <a:spcPct val="100000"/>
              </a:lnSpc>
              <a:spcBef>
                <a:spcPts val="1400"/>
              </a:spcBef>
            </a:pPr>
            <a:r>
              <a:rPr lang="en-CA" sz="2200" dirty="0">
                <a:solidFill>
                  <a:schemeClr val="accent3">
                    <a:lumMod val="25000"/>
                  </a:schemeClr>
                </a:solidFill>
                <a:latin typeface="Abadi" panose="020B0604020104020204" pitchFamily="34" charset="0"/>
              </a:rPr>
              <a:t>In addition, we can see that there isn’t much of a pattern among the different masses.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19B95BEA-2228-402A-95A4-4A00C9D0DC4A}"/>
              </a:ext>
            </a:extLst>
          </p:cNvPr>
          <p:cNvPicPr>
            <a:picLocks noChangeAspect="1"/>
          </p:cNvPicPr>
          <p:nvPr/>
        </p:nvPicPr>
        <p:blipFill>
          <a:blip r:embed="rId3"/>
          <a:stretch>
            <a:fillRect/>
          </a:stretch>
        </p:blipFill>
        <p:spPr>
          <a:xfrm>
            <a:off x="4702249" y="1523206"/>
            <a:ext cx="7109648" cy="441236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03515" y="6177017"/>
            <a:ext cx="2743200" cy="401638"/>
          </a:xfrm>
        </p:spPr>
        <p:txBody>
          <a:bodyPr/>
          <a:lstStyle/>
          <a:p>
            <a:fld id="{5075537C-CA84-1446-933C-8E9D027F9201}" type="slidenum">
              <a:rPr lang="en-US" smtClean="0"/>
              <a:t>26</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2509" y="1578143"/>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In order to see how the overall success rate changes overtime, we create the following line plot.</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the success rate start to rise in 2013 and increased gradually overtime.</a:t>
            </a:r>
          </a:p>
          <a:p>
            <a:pPr>
              <a:lnSpc>
                <a:spcPct val="100000"/>
              </a:lnSpc>
              <a:spcBef>
                <a:spcPts val="1400"/>
              </a:spcBef>
            </a:pPr>
            <a:r>
              <a:rPr lang="en-US" sz="2200" dirty="0">
                <a:solidFill>
                  <a:schemeClr val="accent3">
                    <a:lumMod val="25000"/>
                  </a:schemeClr>
                </a:solidFill>
                <a:latin typeface="Abadi" panose="020B0604020104020204" pitchFamily="34" charset="0"/>
              </a:rPr>
              <a:t>This shows how the development and deployment of rockets improved over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70709945-F9AA-43CB-8A57-B66DE4B16DEC}"/>
              </a:ext>
            </a:extLst>
          </p:cNvPr>
          <p:cNvPicPr>
            <a:picLocks noChangeAspect="1"/>
          </p:cNvPicPr>
          <p:nvPr/>
        </p:nvPicPr>
        <p:blipFill>
          <a:blip r:embed="rId3"/>
          <a:stretch>
            <a:fillRect/>
          </a:stretch>
        </p:blipFill>
        <p:spPr>
          <a:xfrm>
            <a:off x="4244071" y="1468269"/>
            <a:ext cx="7502644" cy="452899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8567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SQL we list all the launch site names.</a:t>
            </a:r>
          </a:p>
          <a:p>
            <a:pPr>
              <a:lnSpc>
                <a:spcPct val="100000"/>
              </a:lnSpc>
              <a:spcBef>
                <a:spcPts val="1400"/>
              </a:spcBef>
            </a:pPr>
            <a:r>
              <a:rPr lang="en-US" sz="2200" dirty="0">
                <a:solidFill>
                  <a:schemeClr val="accent3">
                    <a:lumMod val="25000"/>
                  </a:schemeClr>
                </a:solidFill>
                <a:latin typeface="Abadi" panose="020B0604020104020204" pitchFamily="34" charset="0"/>
              </a:rPr>
              <a:t>This is more or less a sanity check to ensure we have each launch site name we have analyzed in our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B74B1443-BC42-41DB-951E-301B70BB1CD4}"/>
              </a:ext>
            </a:extLst>
          </p:cNvPr>
          <p:cNvPicPr>
            <a:picLocks noChangeAspect="1"/>
          </p:cNvPicPr>
          <p:nvPr/>
        </p:nvPicPr>
        <p:blipFill>
          <a:blip r:embed="rId3"/>
          <a:stretch>
            <a:fillRect/>
          </a:stretch>
        </p:blipFill>
        <p:spPr>
          <a:xfrm>
            <a:off x="811909" y="3429000"/>
            <a:ext cx="10646063" cy="25910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27958" y="6319350"/>
            <a:ext cx="2743200" cy="401638"/>
          </a:xfrm>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1230"/>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simply list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Table&#10;&#10;Description automatically generated">
            <a:extLst>
              <a:ext uri="{FF2B5EF4-FFF2-40B4-BE49-F238E27FC236}">
                <a16:creationId xmlns:a16="http://schemas.microsoft.com/office/drawing/2014/main" id="{C2D228BE-0071-4034-9982-7A99DF773565}"/>
              </a:ext>
            </a:extLst>
          </p:cNvPr>
          <p:cNvPicPr>
            <a:picLocks noChangeAspect="1"/>
          </p:cNvPicPr>
          <p:nvPr/>
        </p:nvPicPr>
        <p:blipFill>
          <a:blip r:embed="rId3"/>
          <a:stretch>
            <a:fillRect/>
          </a:stretch>
        </p:blipFill>
        <p:spPr>
          <a:xfrm>
            <a:off x="1363384" y="2194560"/>
            <a:ext cx="9469567" cy="44296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Next, we 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If we wanted, we could compare total payload masses used to other boosters.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10;&#10;Description automatically generated">
            <a:extLst>
              <a:ext uri="{FF2B5EF4-FFF2-40B4-BE49-F238E27FC236}">
                <a16:creationId xmlns:a16="http://schemas.microsoft.com/office/drawing/2014/main" id="{937301DD-DC01-496C-A72D-F473A1B11F10}"/>
              </a:ext>
            </a:extLst>
          </p:cNvPr>
          <p:cNvPicPr>
            <a:picLocks noChangeAspect="1"/>
          </p:cNvPicPr>
          <p:nvPr/>
        </p:nvPicPr>
        <p:blipFill>
          <a:blip r:embed="rId3"/>
          <a:stretch>
            <a:fillRect/>
          </a:stretch>
        </p:blipFill>
        <p:spPr>
          <a:xfrm>
            <a:off x="811072" y="3106804"/>
            <a:ext cx="10569856" cy="218084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2149811"/>
            <a:ext cx="7068725" cy="4250987"/>
          </a:xfrm>
        </p:spPr>
        <p:txBody>
          <a:bodyPr>
            <a:normAutofit/>
          </a:bodyPr>
          <a:lstStyle/>
          <a:p>
            <a:r>
              <a:rPr lang="en-US" dirty="0"/>
              <a:t>Scraped SpaceX data from the Web using Python.</a:t>
            </a:r>
          </a:p>
          <a:p>
            <a:r>
              <a:rPr lang="en-US" dirty="0"/>
              <a:t>Performed Data Wrangling on the data to filter for necessary elements:</a:t>
            </a:r>
          </a:p>
          <a:p>
            <a:pPr lvl="1"/>
            <a:r>
              <a:rPr lang="en-US" dirty="0"/>
              <a:t>Falcon9 Rockets and Falcon Heavy Launches.</a:t>
            </a:r>
          </a:p>
          <a:p>
            <a:r>
              <a:rPr lang="en-US" dirty="0"/>
              <a:t>Proceeded with EDA using Python, SQL.</a:t>
            </a:r>
          </a:p>
          <a:p>
            <a:pPr lvl="1"/>
            <a:r>
              <a:rPr lang="en-US" dirty="0"/>
              <a:t>Made plotly dashboards in addition (using Python) along with folium.</a:t>
            </a:r>
          </a:p>
          <a:p>
            <a:r>
              <a:rPr lang="en-US" dirty="0"/>
              <a:t>Utilized select Machine Learning Algorithms.</a:t>
            </a:r>
          </a:p>
          <a:p>
            <a:endParaRPr lang="en-US" sz="2200" dirty="0"/>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
        <p:nvSpPr>
          <p:cNvPr id="4" name="TextBox 3">
            <a:extLst>
              <a:ext uri="{FF2B5EF4-FFF2-40B4-BE49-F238E27FC236}">
                <a16:creationId xmlns:a16="http://schemas.microsoft.com/office/drawing/2014/main" id="{4D1CDED3-6312-4EAA-9E78-1D3317ABADDA}"/>
              </a:ext>
            </a:extLst>
          </p:cNvPr>
          <p:cNvSpPr txBox="1"/>
          <p:nvPr/>
        </p:nvSpPr>
        <p:spPr>
          <a:xfrm>
            <a:off x="3861880" y="1545221"/>
            <a:ext cx="2315183" cy="461665"/>
          </a:xfrm>
          <a:prstGeom prst="rect">
            <a:avLst/>
          </a:prstGeom>
          <a:noFill/>
        </p:spPr>
        <p:txBody>
          <a:bodyPr wrap="square" rtlCol="0">
            <a:spAutoFit/>
          </a:bodyPr>
          <a:lstStyle/>
          <a:p>
            <a:r>
              <a:rPr lang="en-US" sz="2400" dirty="0">
                <a:solidFill>
                  <a:srgbClr val="00B050"/>
                </a:solidFill>
              </a:rPr>
              <a:t>Methodologies:</a:t>
            </a:r>
          </a:p>
        </p:txBody>
      </p:sp>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follow up the previous query by calculating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We could also juxtapose different payload mass averages with other booster versions.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pplication&#10;&#10;Description automatically generated with low confidence">
            <a:extLst>
              <a:ext uri="{FF2B5EF4-FFF2-40B4-BE49-F238E27FC236}">
                <a16:creationId xmlns:a16="http://schemas.microsoft.com/office/drawing/2014/main" id="{2E8305D3-7B53-40AF-979A-02AB46B4D29F}"/>
              </a:ext>
            </a:extLst>
          </p:cNvPr>
          <p:cNvPicPr>
            <a:picLocks noChangeAspect="1"/>
          </p:cNvPicPr>
          <p:nvPr/>
        </p:nvPicPr>
        <p:blipFill>
          <a:blip r:embed="rId3"/>
          <a:stretch>
            <a:fillRect/>
          </a:stretch>
        </p:blipFill>
        <p:spPr>
          <a:xfrm>
            <a:off x="865254" y="3515061"/>
            <a:ext cx="10592718" cy="23463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is the date of the first successful ground pad landing.</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an example of how we could leverage dates to see when and at what rate launches of varying parameters worked successfully.</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text, application&#10;&#10;Description automatically generated">
            <a:extLst>
              <a:ext uri="{FF2B5EF4-FFF2-40B4-BE49-F238E27FC236}">
                <a16:creationId xmlns:a16="http://schemas.microsoft.com/office/drawing/2014/main" id="{47EA9D8A-9F91-46C1-AB85-BB2E3F18869E}"/>
              </a:ext>
            </a:extLst>
          </p:cNvPr>
          <p:cNvPicPr>
            <a:picLocks noChangeAspect="1"/>
          </p:cNvPicPr>
          <p:nvPr/>
        </p:nvPicPr>
        <p:blipFill>
          <a:blip r:embed="rId3"/>
          <a:stretch>
            <a:fillRect/>
          </a:stretch>
        </p:blipFill>
        <p:spPr>
          <a:xfrm>
            <a:off x="821651" y="3210920"/>
            <a:ext cx="10600339" cy="222761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38716" y="6288368"/>
            <a:ext cx="2743200" cy="401638"/>
          </a:xfrm>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6579"/>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By filtering payload mass, we could see which booster versions were more successful at different values of mass.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 application, email&#10;&#10;Description automatically generated">
            <a:extLst>
              <a:ext uri="{FF2B5EF4-FFF2-40B4-BE49-F238E27FC236}">
                <a16:creationId xmlns:a16="http://schemas.microsoft.com/office/drawing/2014/main" id="{3B98C1C5-B832-45E6-8B22-8A47E967ED01}"/>
              </a:ext>
            </a:extLst>
          </p:cNvPr>
          <p:cNvPicPr>
            <a:picLocks noChangeAspect="1"/>
          </p:cNvPicPr>
          <p:nvPr/>
        </p:nvPicPr>
        <p:blipFill>
          <a:blip r:embed="rId3"/>
          <a:stretch>
            <a:fillRect/>
          </a:stretch>
        </p:blipFill>
        <p:spPr>
          <a:xfrm>
            <a:off x="639548" y="3453982"/>
            <a:ext cx="10646063" cy="286536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Here we can note how many successful and failed missions there were. Note this is different from landing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application&#10;&#10;Description automatically generated">
            <a:extLst>
              <a:ext uri="{FF2B5EF4-FFF2-40B4-BE49-F238E27FC236}">
                <a16:creationId xmlns:a16="http://schemas.microsoft.com/office/drawing/2014/main" id="{DDEA3F08-A1A4-49DB-B873-6E1B423D1798}"/>
              </a:ext>
            </a:extLst>
          </p:cNvPr>
          <p:cNvPicPr>
            <a:picLocks noChangeAspect="1"/>
          </p:cNvPicPr>
          <p:nvPr/>
        </p:nvPicPr>
        <p:blipFill>
          <a:blip r:embed="rId3"/>
          <a:stretch>
            <a:fillRect/>
          </a:stretch>
        </p:blipFill>
        <p:spPr>
          <a:xfrm>
            <a:off x="880495" y="3541238"/>
            <a:ext cx="10577477" cy="24843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95684" y="6319350"/>
            <a:ext cx="2743200" cy="401638"/>
          </a:xfrm>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680"/>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All the booster versions with max payload mass were under Falcon9 B5 rocket versions.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B9BC73B9-1809-4ED7-AABF-6F26AA2905DB}"/>
              </a:ext>
            </a:extLst>
          </p:cNvPr>
          <p:cNvPicPr>
            <a:picLocks noChangeAspect="1"/>
          </p:cNvPicPr>
          <p:nvPr/>
        </p:nvPicPr>
        <p:blipFill>
          <a:blip r:embed="rId3"/>
          <a:stretch>
            <a:fillRect/>
          </a:stretch>
        </p:blipFill>
        <p:spPr>
          <a:xfrm>
            <a:off x="1149456" y="3151991"/>
            <a:ext cx="9893088" cy="336817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143999" y="6226392"/>
            <a:ext cx="2743200" cy="401638"/>
          </a:xfrm>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2741"/>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list the failed landing outcomes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Both trials feature identical but not the exact same booster version and come from the same launch site.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application&#10;&#10;Description automatically generated">
            <a:extLst>
              <a:ext uri="{FF2B5EF4-FFF2-40B4-BE49-F238E27FC236}">
                <a16:creationId xmlns:a16="http://schemas.microsoft.com/office/drawing/2014/main" id="{8A81359F-8BE6-4047-941A-CB5A367A8050}"/>
              </a:ext>
            </a:extLst>
          </p:cNvPr>
          <p:cNvPicPr>
            <a:picLocks noChangeAspect="1"/>
          </p:cNvPicPr>
          <p:nvPr/>
        </p:nvPicPr>
        <p:blipFill>
          <a:blip r:embed="rId3"/>
          <a:stretch>
            <a:fillRect/>
          </a:stretch>
        </p:blipFill>
        <p:spPr>
          <a:xfrm>
            <a:off x="720021" y="3281082"/>
            <a:ext cx="10615580" cy="298803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63412" y="6226392"/>
            <a:ext cx="2743200" cy="401638"/>
          </a:xfrm>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4031" y="1353876"/>
            <a:ext cx="10607959" cy="345638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Lastly, we 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With rank representing the count of the outcome per landing outcome, we see each type of landing outcome, whether successful or not, had equal rate of successes and failures for the most part.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 text, application&#10;&#10;Description automatically generated">
            <a:extLst>
              <a:ext uri="{FF2B5EF4-FFF2-40B4-BE49-F238E27FC236}">
                <a16:creationId xmlns:a16="http://schemas.microsoft.com/office/drawing/2014/main" id="{3C0E71C8-FC93-42AE-800B-71037C6876C7}"/>
              </a:ext>
            </a:extLst>
          </p:cNvPr>
          <p:cNvPicPr>
            <a:picLocks noChangeAspect="1"/>
          </p:cNvPicPr>
          <p:nvPr/>
        </p:nvPicPr>
        <p:blipFill>
          <a:blip r:embed="rId3"/>
          <a:stretch>
            <a:fillRect/>
          </a:stretch>
        </p:blipFill>
        <p:spPr>
          <a:xfrm>
            <a:off x="770010" y="3657600"/>
            <a:ext cx="10607959" cy="297043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66214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Folium, we create a map plotting each location of every launch site.</a:t>
            </a:r>
          </a:p>
          <a:p>
            <a:pPr>
              <a:lnSpc>
                <a:spcPct val="100000"/>
              </a:lnSpc>
              <a:spcBef>
                <a:spcPts val="1400"/>
              </a:spcBef>
            </a:pPr>
            <a:r>
              <a:rPr lang="en-US" sz="2200" dirty="0">
                <a:solidFill>
                  <a:schemeClr val="accent3">
                    <a:lumMod val="25000"/>
                  </a:schemeClr>
                </a:solidFill>
                <a:latin typeface="Abadi"/>
              </a:rPr>
              <a:t>Each launch site illustrated is in either California or Florida, and each of them is along a coastline.</a:t>
            </a:r>
          </a:p>
          <a:p>
            <a:pPr>
              <a:lnSpc>
                <a:spcPct val="100000"/>
              </a:lnSpc>
              <a:spcBef>
                <a:spcPts val="1400"/>
              </a:spcBef>
            </a:pPr>
            <a:r>
              <a:rPr lang="en-US" sz="2200" dirty="0">
                <a:solidFill>
                  <a:schemeClr val="accent3">
                    <a:lumMod val="25000"/>
                  </a:schemeClr>
                </a:solidFill>
                <a:latin typeface="Abadi"/>
              </a:rPr>
              <a:t>We can investigate further to derive more features from these locations of interest.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 All Launch Sites Map</a:t>
            </a:r>
          </a:p>
        </p:txBody>
      </p:sp>
      <p:pic>
        <p:nvPicPr>
          <p:cNvPr id="6" name="Picture 5" descr="Map&#10;&#10;Description automatically generated">
            <a:extLst>
              <a:ext uri="{FF2B5EF4-FFF2-40B4-BE49-F238E27FC236}">
                <a16:creationId xmlns:a16="http://schemas.microsoft.com/office/drawing/2014/main" id="{86976C59-CB8C-4720-88E6-A56628CE41C5}"/>
              </a:ext>
            </a:extLst>
          </p:cNvPr>
          <p:cNvPicPr>
            <a:picLocks noChangeAspect="1"/>
          </p:cNvPicPr>
          <p:nvPr/>
        </p:nvPicPr>
        <p:blipFill>
          <a:blip r:embed="rId3"/>
          <a:stretch>
            <a:fillRect/>
          </a:stretch>
        </p:blipFill>
        <p:spPr>
          <a:xfrm>
            <a:off x="4494122" y="1516828"/>
            <a:ext cx="7452371" cy="45087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98867" y="6226392"/>
            <a:ext cx="2743200" cy="401638"/>
          </a:xfrm>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06455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On the right are the updated maps with icons indicating successful launch outcomes for each rocket.</a:t>
            </a:r>
          </a:p>
          <a:p>
            <a:pPr>
              <a:lnSpc>
                <a:spcPct val="100000"/>
              </a:lnSpc>
              <a:spcBef>
                <a:spcPts val="1400"/>
              </a:spcBef>
            </a:pPr>
            <a:r>
              <a:rPr lang="en-US" sz="2200" dirty="0">
                <a:solidFill>
                  <a:schemeClr val="accent3">
                    <a:lumMod val="25000"/>
                  </a:schemeClr>
                </a:solidFill>
                <a:latin typeface="Abadi"/>
                <a:ea typeface="+mn-lt"/>
                <a:cs typeface="+mn-lt"/>
              </a:rPr>
              <a:t>The red icons indicate a failed launch outcome, while green indicates a successful outcome.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bottom picture is one example at one site. Other sites have different rates of success.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 Launch sites with outcome icons </a:t>
            </a:r>
          </a:p>
        </p:txBody>
      </p:sp>
      <p:pic>
        <p:nvPicPr>
          <p:cNvPr id="4" name="Picture 3" descr="Map&#10;&#10;Description automatically generated">
            <a:extLst>
              <a:ext uri="{FF2B5EF4-FFF2-40B4-BE49-F238E27FC236}">
                <a16:creationId xmlns:a16="http://schemas.microsoft.com/office/drawing/2014/main" id="{65C04787-E5F1-4AF0-B192-0981E7DC3581}"/>
              </a:ext>
            </a:extLst>
          </p:cNvPr>
          <p:cNvPicPr>
            <a:picLocks noChangeAspect="1"/>
          </p:cNvPicPr>
          <p:nvPr/>
        </p:nvPicPr>
        <p:blipFill>
          <a:blip r:embed="rId3"/>
          <a:stretch>
            <a:fillRect/>
          </a:stretch>
        </p:blipFill>
        <p:spPr>
          <a:xfrm>
            <a:off x="6357438" y="1328507"/>
            <a:ext cx="4459562" cy="2526997"/>
          </a:xfrm>
          <a:prstGeom prst="rect">
            <a:avLst/>
          </a:prstGeom>
        </p:spPr>
      </p:pic>
      <p:pic>
        <p:nvPicPr>
          <p:cNvPr id="7" name="Picture 6" descr="Diagram, schematic&#10;&#10;Description automatically generated">
            <a:extLst>
              <a:ext uri="{FF2B5EF4-FFF2-40B4-BE49-F238E27FC236}">
                <a16:creationId xmlns:a16="http://schemas.microsoft.com/office/drawing/2014/main" id="{336FA5B2-48B9-476D-B786-68D59CC121BE}"/>
              </a:ext>
            </a:extLst>
          </p:cNvPr>
          <p:cNvPicPr>
            <a:picLocks noChangeAspect="1"/>
          </p:cNvPicPr>
          <p:nvPr/>
        </p:nvPicPr>
        <p:blipFill>
          <a:blip r:embed="rId4"/>
          <a:stretch>
            <a:fillRect/>
          </a:stretch>
        </p:blipFill>
        <p:spPr>
          <a:xfrm>
            <a:off x="6357437" y="4016881"/>
            <a:ext cx="4459561" cy="269589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
        <p:nvSpPr>
          <p:cNvPr id="6" name="TextBox 5">
            <a:extLst>
              <a:ext uri="{FF2B5EF4-FFF2-40B4-BE49-F238E27FC236}">
                <a16:creationId xmlns:a16="http://schemas.microsoft.com/office/drawing/2014/main" id="{6BBBBB34-40F8-4B6F-9A12-2E33F0B95F1E}"/>
              </a:ext>
            </a:extLst>
          </p:cNvPr>
          <p:cNvSpPr txBox="1"/>
          <p:nvPr/>
        </p:nvSpPr>
        <p:spPr>
          <a:xfrm>
            <a:off x="3861881" y="1531872"/>
            <a:ext cx="1293779" cy="461665"/>
          </a:xfrm>
          <a:prstGeom prst="rect">
            <a:avLst/>
          </a:prstGeom>
          <a:noFill/>
        </p:spPr>
        <p:txBody>
          <a:bodyPr wrap="square" rtlCol="0">
            <a:spAutoFit/>
          </a:bodyPr>
          <a:lstStyle/>
          <a:p>
            <a:r>
              <a:rPr lang="en-US" sz="2400" dirty="0">
                <a:solidFill>
                  <a:srgbClr val="00B050"/>
                </a:solidFill>
              </a:rPr>
              <a:t>Results:</a:t>
            </a:r>
          </a:p>
        </p:txBody>
      </p:sp>
      <p:sp>
        <p:nvSpPr>
          <p:cNvPr id="7" name="Content Placeholder 2">
            <a:extLst>
              <a:ext uri="{FF2B5EF4-FFF2-40B4-BE49-F238E27FC236}">
                <a16:creationId xmlns:a16="http://schemas.microsoft.com/office/drawing/2014/main" id="{9500E23F-8E0F-43C1-8BE4-D6CD3E64F8D1}"/>
              </a:ext>
            </a:extLst>
          </p:cNvPr>
          <p:cNvSpPr txBox="1">
            <a:spLocks/>
          </p:cNvSpPr>
          <p:nvPr/>
        </p:nvSpPr>
        <p:spPr>
          <a:xfrm>
            <a:off x="4285075" y="2129362"/>
            <a:ext cx="7068725" cy="4193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tx1"/>
                </a:solidFill>
              </a:rPr>
              <a:t>Falcon9 rocket successes sometimes differed by booster version and payload mass. </a:t>
            </a:r>
          </a:p>
          <a:p>
            <a:r>
              <a:rPr lang="en-US" sz="2200" dirty="0">
                <a:solidFill>
                  <a:schemeClr val="tx1"/>
                </a:solidFill>
              </a:rPr>
              <a:t>Rate of mission/launch success grew over time, in general.</a:t>
            </a:r>
          </a:p>
          <a:p>
            <a:r>
              <a:rPr lang="en-US" sz="2200" dirty="0">
                <a:solidFill>
                  <a:schemeClr val="tx1"/>
                </a:solidFill>
              </a:rPr>
              <a:t>The CCAFS SLC-40 site had the highest rate of success.</a:t>
            </a:r>
          </a:p>
          <a:p>
            <a:r>
              <a:rPr lang="en-US" sz="2200" dirty="0">
                <a:solidFill>
                  <a:schemeClr val="tx1"/>
                </a:solidFill>
              </a:rPr>
              <a:t>Most successful launches came within about 2k-6k payload mass, no correlation to deduce optimal mass, however.</a:t>
            </a:r>
          </a:p>
          <a:p>
            <a:r>
              <a:rPr lang="en-US" sz="2200" dirty="0">
                <a:solidFill>
                  <a:schemeClr val="tx1"/>
                </a:solidFill>
              </a:rPr>
              <a:t>Machine Learning Algorithms used predicted whether launch was a success with around 83% accuracy.</a:t>
            </a:r>
          </a:p>
          <a:p>
            <a:r>
              <a:rPr lang="en-US" sz="2200" dirty="0">
                <a:solidFill>
                  <a:schemeClr val="tx1"/>
                </a:solidFill>
              </a:rPr>
              <a:t>All algorithms returned identical confusion matrices.</a:t>
            </a:r>
          </a:p>
          <a:p>
            <a:endParaRPr lang="en-US" sz="2200" dirty="0"/>
          </a:p>
        </p:txBody>
      </p:sp>
    </p:spTree>
    <p:extLst>
      <p:ext uri="{BB962C8B-B14F-4D97-AF65-F5344CB8AC3E}">
        <p14:creationId xmlns:p14="http://schemas.microsoft.com/office/powerpoint/2010/main" val="671377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231835" cy="4828446"/>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This updated map features lines with distance markers indicating the nearest highway, railroad, coastline, and city from the launch site.</a:t>
            </a:r>
          </a:p>
          <a:p>
            <a:pPr>
              <a:lnSpc>
                <a:spcPct val="100000"/>
              </a:lnSpc>
              <a:spcBef>
                <a:spcPts val="1400"/>
              </a:spcBef>
            </a:pPr>
            <a:r>
              <a:rPr lang="en-US" sz="2200" dirty="0">
                <a:solidFill>
                  <a:schemeClr val="accent3">
                    <a:lumMod val="25000"/>
                  </a:schemeClr>
                </a:solidFill>
                <a:latin typeface="Abadi"/>
              </a:rPr>
              <a:t>Each landmark is within 20km of the launch site; therefore, they aren’t very far from the rocket tests happening.</a:t>
            </a:r>
          </a:p>
          <a:p>
            <a:pPr>
              <a:lnSpc>
                <a:spcPct val="100000"/>
              </a:lnSpc>
              <a:spcBef>
                <a:spcPts val="1400"/>
              </a:spcBef>
            </a:pPr>
            <a:r>
              <a:rPr lang="en-US" sz="2200" dirty="0">
                <a:solidFill>
                  <a:schemeClr val="accent3">
                    <a:lumMod val="25000"/>
                  </a:schemeClr>
                </a:solidFill>
                <a:latin typeface="Abadi"/>
              </a:rPr>
              <a:t>You can interact with the map by accessing this file.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 Distance Marker Map</a:t>
            </a:r>
          </a:p>
        </p:txBody>
      </p:sp>
      <p:pic>
        <p:nvPicPr>
          <p:cNvPr id="4" name="Picture 3" descr="Map&#10;&#10;Description automatically generated">
            <a:extLst>
              <a:ext uri="{FF2B5EF4-FFF2-40B4-BE49-F238E27FC236}">
                <a16:creationId xmlns:a16="http://schemas.microsoft.com/office/drawing/2014/main" id="{1E396E12-339F-4369-9391-1DBBC2ED10DA}"/>
              </a:ext>
            </a:extLst>
          </p:cNvPr>
          <p:cNvPicPr>
            <a:picLocks noChangeAspect="1"/>
          </p:cNvPicPr>
          <p:nvPr/>
        </p:nvPicPr>
        <p:blipFill>
          <a:blip r:embed="rId3"/>
          <a:stretch>
            <a:fillRect/>
          </a:stretch>
        </p:blipFill>
        <p:spPr>
          <a:xfrm>
            <a:off x="4544334" y="1433907"/>
            <a:ext cx="6877656" cy="459166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40010" y="6319350"/>
            <a:ext cx="2743200" cy="401638"/>
          </a:xfrm>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1826" y="1610665"/>
            <a:ext cx="3102743"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right figure shows a pie chart depicting how much each site contributed to overall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below chart illustrates success rate vs. payload mass of all launch outcomes.</a:t>
            </a:r>
          </a:p>
          <a:p>
            <a:pPr>
              <a:lnSpc>
                <a:spcPct val="100000"/>
              </a:lnSpc>
              <a:spcBef>
                <a:spcPts val="1400"/>
              </a:spcBef>
            </a:pPr>
            <a:r>
              <a:rPr lang="en-US" sz="2200" dirty="0">
                <a:solidFill>
                  <a:schemeClr val="accent3">
                    <a:lumMod val="25000"/>
                  </a:schemeClr>
                </a:solidFill>
                <a:latin typeface="Abadi"/>
              </a:rPr>
              <a:t>We can see most successful outcomes come within a range.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Plotly Dashboard – All Launch Sites  </a:t>
            </a:r>
          </a:p>
        </p:txBody>
      </p:sp>
      <p:pic>
        <p:nvPicPr>
          <p:cNvPr id="7" name="Picture 6" descr="Chart, pie chart&#10;&#10;Description automatically generated">
            <a:extLst>
              <a:ext uri="{FF2B5EF4-FFF2-40B4-BE49-F238E27FC236}">
                <a16:creationId xmlns:a16="http://schemas.microsoft.com/office/drawing/2014/main" id="{31799B27-D0C3-4CBD-9595-E30D331971C1}"/>
              </a:ext>
            </a:extLst>
          </p:cNvPr>
          <p:cNvPicPr>
            <a:picLocks noChangeAspect="1"/>
          </p:cNvPicPr>
          <p:nvPr/>
        </p:nvPicPr>
        <p:blipFill>
          <a:blip r:embed="rId3"/>
          <a:stretch>
            <a:fillRect/>
          </a:stretch>
        </p:blipFill>
        <p:spPr>
          <a:xfrm>
            <a:off x="3829722" y="1610665"/>
            <a:ext cx="7767022" cy="384346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55835" y="6226392"/>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92965" y="1585782"/>
            <a:ext cx="3708881" cy="481501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SLC-40 is the launch site filtered by for the graph to the right.</a:t>
            </a:r>
          </a:p>
          <a:p>
            <a:pPr>
              <a:lnSpc>
                <a:spcPct val="100000"/>
              </a:lnSpc>
              <a:spcBef>
                <a:spcPts val="1400"/>
              </a:spcBef>
            </a:pPr>
            <a:r>
              <a:rPr lang="en-US" sz="2200" dirty="0">
                <a:solidFill>
                  <a:schemeClr val="accent3">
                    <a:lumMod val="25000"/>
                  </a:schemeClr>
                </a:solidFill>
                <a:latin typeface="Abadi"/>
              </a:rPr>
              <a:t>42.9% of the launch outcomes were successful from this launch site.</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Plotly Dashboard – Highest Launch Success Ratio</a:t>
            </a:r>
          </a:p>
        </p:txBody>
      </p:sp>
      <p:pic>
        <p:nvPicPr>
          <p:cNvPr id="7" name="Picture 6" descr="A picture containing chart&#10;&#10;Description automatically generated">
            <a:extLst>
              <a:ext uri="{FF2B5EF4-FFF2-40B4-BE49-F238E27FC236}">
                <a16:creationId xmlns:a16="http://schemas.microsoft.com/office/drawing/2014/main" id="{6556B731-EC37-4505-BB25-FCCACF0A3866}"/>
              </a:ext>
            </a:extLst>
          </p:cNvPr>
          <p:cNvPicPr>
            <a:picLocks noChangeAspect="1"/>
          </p:cNvPicPr>
          <p:nvPr/>
        </p:nvPicPr>
        <p:blipFill>
          <a:blip r:embed="rId3"/>
          <a:stretch>
            <a:fillRect/>
          </a:stretch>
        </p:blipFill>
        <p:spPr>
          <a:xfrm>
            <a:off x="4001846" y="1585783"/>
            <a:ext cx="7897189" cy="43513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84927" y="6226392"/>
            <a:ext cx="2743200" cy="401638"/>
          </a:xfrm>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8796" y="1674235"/>
            <a:ext cx="3576078"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the scatterplot of landing outcome vs. payload mass, colored by each test’s booster version.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most of the successes fall within a range of payload mass. Most of them being the FT booster version.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Having a very high payload mass mostly engendered a failed landing outcome.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Plotly Dashboard – All Sites Scatterplot</a:t>
            </a:r>
          </a:p>
        </p:txBody>
      </p:sp>
      <p:pic>
        <p:nvPicPr>
          <p:cNvPr id="4" name="Picture 3" descr="A picture containing text&#10;&#10;Description automatically generated">
            <a:extLst>
              <a:ext uri="{FF2B5EF4-FFF2-40B4-BE49-F238E27FC236}">
                <a16:creationId xmlns:a16="http://schemas.microsoft.com/office/drawing/2014/main" id="{C11C5D4C-BB2F-4CBC-A097-5CDBC93AD643}"/>
              </a:ext>
            </a:extLst>
          </p:cNvPr>
          <p:cNvPicPr>
            <a:picLocks noChangeAspect="1"/>
          </p:cNvPicPr>
          <p:nvPr/>
        </p:nvPicPr>
        <p:blipFill>
          <a:blip r:embed="rId3"/>
          <a:stretch>
            <a:fillRect/>
          </a:stretch>
        </p:blipFill>
        <p:spPr>
          <a:xfrm>
            <a:off x="4292300" y="1807284"/>
            <a:ext cx="7627173" cy="390502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274170" y="6319350"/>
            <a:ext cx="2743200" cy="401638"/>
          </a:xfrm>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18189" y="1684081"/>
            <a:ext cx="3350169" cy="4523080"/>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On the right are bar charts depicting classification accuracies for the GridSearchCV best parameters and test sets.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Test set accuracies yielded very similar accuracy scores, while the best parameters’ score elected Decision Tree as the best algorithm.</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8F2CB878-92FA-4511-8F3F-2C09CD1A33FA}"/>
              </a:ext>
            </a:extLst>
          </p:cNvPr>
          <p:cNvPicPr>
            <a:picLocks noChangeAspect="1"/>
          </p:cNvPicPr>
          <p:nvPr/>
        </p:nvPicPr>
        <p:blipFill>
          <a:blip r:embed="rId3"/>
          <a:stretch>
            <a:fillRect/>
          </a:stretch>
        </p:blipFill>
        <p:spPr>
          <a:xfrm>
            <a:off x="3668359" y="1559859"/>
            <a:ext cx="8119392" cy="469174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276580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from all resulting confusion matrices, each algorithm had identical results using the test dataset.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Matrices</a:t>
            </a:r>
            <a:endParaRPr lang="en-US" dirty="0">
              <a:solidFill>
                <a:srgbClr val="0B49CB"/>
              </a:solidFill>
            </a:endParaRPr>
          </a:p>
        </p:txBody>
      </p:sp>
      <p:pic>
        <p:nvPicPr>
          <p:cNvPr id="3" name="Picture 2" descr="Chart&#10;&#10;Description automatically generated with medium confidence">
            <a:extLst>
              <a:ext uri="{FF2B5EF4-FFF2-40B4-BE49-F238E27FC236}">
                <a16:creationId xmlns:a16="http://schemas.microsoft.com/office/drawing/2014/main" id="{F69EC312-D84F-4DA4-A0A1-99F15364E0CC}"/>
              </a:ext>
            </a:extLst>
          </p:cNvPr>
          <p:cNvPicPr>
            <a:picLocks noChangeAspect="1"/>
          </p:cNvPicPr>
          <p:nvPr/>
        </p:nvPicPr>
        <p:blipFill>
          <a:blip r:embed="rId3"/>
          <a:stretch>
            <a:fillRect/>
          </a:stretch>
        </p:blipFill>
        <p:spPr>
          <a:xfrm>
            <a:off x="3915584" y="1476336"/>
            <a:ext cx="2721147" cy="2463296"/>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189BBC61-CB73-483F-A963-03DC2E87D3BD}"/>
              </a:ext>
            </a:extLst>
          </p:cNvPr>
          <p:cNvPicPr>
            <a:picLocks noChangeAspect="1"/>
          </p:cNvPicPr>
          <p:nvPr/>
        </p:nvPicPr>
        <p:blipFill>
          <a:blip r:embed="rId4"/>
          <a:stretch>
            <a:fillRect/>
          </a:stretch>
        </p:blipFill>
        <p:spPr>
          <a:xfrm>
            <a:off x="6988301" y="1476336"/>
            <a:ext cx="2765806" cy="2463296"/>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05B8F9CD-E791-45BB-84B9-FA94C6F93F4F}"/>
              </a:ext>
            </a:extLst>
          </p:cNvPr>
          <p:cNvPicPr>
            <a:picLocks noChangeAspect="1"/>
          </p:cNvPicPr>
          <p:nvPr/>
        </p:nvPicPr>
        <p:blipFill>
          <a:blip r:embed="rId5"/>
          <a:stretch>
            <a:fillRect/>
          </a:stretch>
        </p:blipFill>
        <p:spPr>
          <a:xfrm>
            <a:off x="3915584" y="4138234"/>
            <a:ext cx="2715848" cy="2486859"/>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45BCEF39-F0F0-444D-BE10-2A86606CA1FF}"/>
              </a:ext>
            </a:extLst>
          </p:cNvPr>
          <p:cNvPicPr>
            <a:picLocks noChangeAspect="1"/>
          </p:cNvPicPr>
          <p:nvPr/>
        </p:nvPicPr>
        <p:blipFill>
          <a:blip r:embed="rId6"/>
          <a:stretch>
            <a:fillRect/>
          </a:stretch>
        </p:blipFill>
        <p:spPr>
          <a:xfrm>
            <a:off x="6999603" y="4183224"/>
            <a:ext cx="2743201" cy="239687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orbit types had much higher success than others. Therefore, we could emulate our launches to the extent of these orbits in our tests.</a:t>
            </a:r>
          </a:p>
          <a:p>
            <a:pPr>
              <a:lnSpc>
                <a:spcPct val="100000"/>
              </a:lnSpc>
              <a:spcBef>
                <a:spcPts val="1400"/>
              </a:spcBef>
            </a:pPr>
            <a:r>
              <a:rPr lang="en-US" sz="2200" dirty="0">
                <a:solidFill>
                  <a:schemeClr val="accent3">
                    <a:lumMod val="25000"/>
                  </a:schemeClr>
                </a:solidFill>
                <a:latin typeface="Abadi" panose="020B0604020104020204" pitchFamily="34" charset="0"/>
              </a:rPr>
              <a:t>Higher flight numbers within a certain range of payload mass had a lot of successful outcomes.</a:t>
            </a:r>
          </a:p>
          <a:p>
            <a:pPr>
              <a:lnSpc>
                <a:spcPct val="100000"/>
              </a:lnSpc>
              <a:spcBef>
                <a:spcPts val="1400"/>
              </a:spcBef>
            </a:pPr>
            <a:r>
              <a:rPr lang="en-US" sz="2200" dirty="0">
                <a:solidFill>
                  <a:schemeClr val="accent3">
                    <a:lumMod val="25000"/>
                  </a:schemeClr>
                </a:solidFill>
                <a:latin typeface="Abadi" panose="020B0604020104020204" pitchFamily="34" charset="0"/>
              </a:rPr>
              <a:t>Some orbits had more launches, but at higher flight number generally say more success.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per year has increased since 2013.</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a:rPr>
              <a:t>CCAFS SLC-40 </a:t>
            </a:r>
            <a:r>
              <a:rPr lang="en-US" sz="2200" dirty="0">
                <a:solidFill>
                  <a:schemeClr val="accent3">
                    <a:lumMod val="25000"/>
                  </a:schemeClr>
                </a:solidFill>
                <a:latin typeface="Abadi" panose="020B0604020104020204" pitchFamily="34" charset="0"/>
              </a:rPr>
              <a:t>launch site had the highest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The classification algorithms perform identically, with possibly a slight edge to the Decision Tree.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Link to my GitHub project files: </a:t>
            </a:r>
            <a:r>
              <a:rPr lang="en-US" sz="2200" dirty="0">
                <a:solidFill>
                  <a:srgbClr val="1C7DDB"/>
                </a:solidFill>
                <a:latin typeface="Abadi" panose="020B0604020104020204" pitchFamily="34" charset="0"/>
                <a:hlinkClick r:id="rId4"/>
              </a:rPr>
              <a:t>https://github.com/elayer/SpaceXProject/tree/main</a:t>
            </a:r>
            <a:endParaRPr lang="en-US" sz="2200" dirty="0">
              <a:solidFill>
                <a:srgbClr val="1C7DDB"/>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SpaceX API information: </a:t>
            </a:r>
            <a:r>
              <a:rPr lang="en-US" sz="2200" dirty="0">
                <a:solidFill>
                  <a:srgbClr val="1C7DDB"/>
                </a:solidFill>
                <a:latin typeface="Abadi" panose="020B0604020104020204" pitchFamily="34" charset="0"/>
                <a:hlinkClick r:id="rId5"/>
              </a:rPr>
              <a:t>https://api.spacex.land/graphql/</a:t>
            </a:r>
            <a:endParaRPr lang="en-US" sz="2200" dirty="0">
              <a:solidFill>
                <a:srgbClr val="1C7DDB"/>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Help with bar plot creation from: </a:t>
            </a:r>
            <a:r>
              <a:rPr lang="en-US" sz="2200" dirty="0">
                <a:solidFill>
                  <a:srgbClr val="1C7DDB"/>
                </a:solidFill>
                <a:latin typeface="Abadi" panose="020B0604020104020204" pitchFamily="34" charset="0"/>
                <a:hlinkClick r:id="rId6"/>
              </a:rPr>
              <a:t>https://github.com/mwaskom/seaborn/issues/1582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Wikipedia page: </a:t>
            </a:r>
            <a:r>
              <a:rPr lang="en-US" sz="2000" dirty="0">
                <a:solidFill>
                  <a:srgbClr val="1C7DDB"/>
                </a:solidFill>
                <a:latin typeface="Abadi" panose="020B0604020104020204" pitchFamily="34" charset="0"/>
                <a:hlinkClick r:id="rId7"/>
              </a:rPr>
              <a:t>https://en.wikipedia.org/w/index.php?title=List_of_Falcon_9_and_Falcon_Heavy_launches&amp;oldid=1027686922</a:t>
            </a:r>
            <a:endParaRPr lang="en-US" sz="2200" dirty="0">
              <a:solidFill>
                <a:srgbClr val="1C7DDB"/>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1"/>
                </a:solidFill>
              </a:rPr>
              <a:t>Our SpaceY company wishes to pursue space exploration.</a:t>
            </a:r>
          </a:p>
          <a:p>
            <a:r>
              <a:rPr lang="en-US" dirty="0">
                <a:solidFill>
                  <a:schemeClr val="tx1"/>
                </a:solidFill>
              </a:rPr>
              <a:t>Thus, our project aims to find what specs and parameters yield the most successful rocket launches for SpaceX tests.</a:t>
            </a:r>
          </a:p>
          <a:p>
            <a:r>
              <a:rPr lang="en-US" dirty="0">
                <a:solidFill>
                  <a:schemeClr val="tx1"/>
                </a:solidFill>
              </a:rPr>
              <a:t>Therefore, we want to analyze launch data from SpaceX to deduce the optimal metrics for us to discover in order to optimize our rockets.</a:t>
            </a:r>
          </a:p>
        </p:txBody>
      </p:sp>
    </p:spTree>
    <p:extLst>
      <p:ext uri="{BB962C8B-B14F-4D97-AF65-F5344CB8AC3E}">
        <p14:creationId xmlns:p14="http://schemas.microsoft.com/office/powerpoint/2010/main" val="710623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a:normAutofit lnSpcReduction="10000"/>
          </a:bodyPr>
          <a:lstStyle/>
          <a:p>
            <a:r>
              <a:rPr lang="en-US" sz="2200" dirty="0"/>
              <a:t>Scrape SpaceX data using Python from Wikipedia.</a:t>
            </a:r>
          </a:p>
          <a:p>
            <a:pPr lvl="1"/>
            <a:r>
              <a:rPr lang="en-US" sz="1800" dirty="0"/>
              <a:t>Filter the tables scraped for data of interest (using requests and Beautiful Soup). Namely predictive parameters of each launch and whether it had a successful outcome. Created data frame from the parsed launch data.</a:t>
            </a:r>
          </a:p>
          <a:p>
            <a:r>
              <a:rPr lang="en-US" sz="2200" dirty="0"/>
              <a:t>Perform EDA on the data using Python and SQL.</a:t>
            </a:r>
          </a:p>
          <a:p>
            <a:r>
              <a:rPr lang="en-US" sz="2200" dirty="0"/>
              <a:t>Build dashboards to illustrate the success rate of rocket launches of each launch site based on predictive parameters.</a:t>
            </a:r>
          </a:p>
          <a:p>
            <a:r>
              <a:rPr lang="en-US" sz="2200" dirty="0"/>
              <a:t>Run Machine Learning algorithms on the SpaceX data to derive what optimal parameters for a successful launch are.</a:t>
            </a:r>
          </a:p>
          <a:p>
            <a:pPr lvl="1"/>
            <a:r>
              <a:rPr lang="en-US" sz="1800" dirty="0"/>
              <a:t>Logistic Regression, Decision Tree, Support Vector Machine, and K-Nearest Neighbor algorithms used.</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870810"/>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using Python libraries requests and Beautiful Soup.</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 for predictive parameters useful in predicting launch success using numpy and pandas in Python.</a:t>
            </a:r>
          </a:p>
          <a:p>
            <a:pPr>
              <a:lnSpc>
                <a:spcPct val="120000"/>
              </a:lnSpc>
              <a:spcBef>
                <a:spcPts val="1400"/>
              </a:spcBef>
            </a:pPr>
            <a:r>
              <a:rPr lang="en-US" sz="8800" dirty="0">
                <a:solidFill>
                  <a:schemeClr val="accent3">
                    <a:lumMod val="25000"/>
                  </a:schemeClr>
                </a:solidFill>
                <a:latin typeface="Abadi"/>
              </a:rPr>
              <a:t>Perform exploratory data analysis (EDA) using visualization in Python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numeric and categorical predictive parameters, we will utilize them to predict a binary classifier for whether a launch was successful or not. We used </a:t>
            </a:r>
            <a:r>
              <a:rPr lang="en-US" sz="7600" dirty="0" err="1">
                <a:solidFill>
                  <a:schemeClr val="bg2">
                    <a:lumMod val="50000"/>
                  </a:schemeClr>
                </a:solidFill>
                <a:latin typeface="Abadi"/>
              </a:rPr>
              <a:t>train_test_split</a:t>
            </a:r>
            <a:r>
              <a:rPr lang="en-US" sz="7600" dirty="0">
                <a:solidFill>
                  <a:schemeClr val="bg2">
                    <a:lumMod val="50000"/>
                  </a:schemeClr>
                </a:solidFill>
                <a:latin typeface="Abadi"/>
              </a:rPr>
              <a:t> for model building and evaluation and utilized 4 Machine Learning Algorithms:</a:t>
            </a:r>
          </a:p>
          <a:p>
            <a:pPr lvl="2">
              <a:lnSpc>
                <a:spcPct val="120000"/>
              </a:lnSpc>
              <a:spcBef>
                <a:spcPts val="1400"/>
              </a:spcBef>
            </a:pPr>
            <a:r>
              <a:rPr lang="en-US" sz="7200" dirty="0">
                <a:solidFill>
                  <a:schemeClr val="bg2">
                    <a:lumMod val="50000"/>
                  </a:schemeClr>
                </a:solidFill>
                <a:latin typeface="Abadi"/>
              </a:rPr>
              <a:t>K-Nearest Neighbor, Decision Tree, Support Vector Machine, Logistic Regression</a:t>
            </a:r>
          </a:p>
          <a:p>
            <a:pPr lvl="1">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37887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3210"/>
            <a:ext cx="10515600" cy="4351338"/>
          </a:xfrm>
          <a:prstGeom prst="rect">
            <a:avLst/>
          </a:prstGeom>
        </p:spPr>
        <p:txBody>
          <a:bodyPr/>
          <a:lstStyle/>
          <a:p>
            <a:pPr>
              <a:lnSpc>
                <a:spcPct val="100000"/>
              </a:lnSpc>
              <a:spcBef>
                <a:spcPts val="1400"/>
              </a:spcBef>
            </a:pPr>
            <a:r>
              <a:rPr lang="en-US" sz="2400" dirty="0">
                <a:solidFill>
                  <a:schemeClr val="accent3">
                    <a:lumMod val="25000"/>
                  </a:schemeClr>
                </a:solidFill>
                <a:latin typeface="Abadi" panose="020B0604020104020204" pitchFamily="34" charset="0"/>
              </a:rPr>
              <a:t>In detail, we use Requests and Beautiful Soup from Python to scrape the SpaceX data from the SpaceX API. We collected data upon many parameters, such as data on rockets, launch sites, payloads, and cores.</a:t>
            </a:r>
          </a:p>
          <a:p>
            <a:pPr>
              <a:lnSpc>
                <a:spcPct val="100000"/>
              </a:lnSpc>
              <a:spcBef>
                <a:spcPts val="1400"/>
              </a:spcBef>
            </a:pPr>
            <a:r>
              <a:rPr lang="en-US" sz="2400" dirty="0">
                <a:solidFill>
                  <a:schemeClr val="accent3">
                    <a:lumMod val="25000"/>
                  </a:schemeClr>
                </a:solidFill>
                <a:latin typeface="Abadi" panose="020B0604020104020204" pitchFamily="34" charset="0"/>
              </a:rPr>
              <a:t>From the data in these requests, we created a data frame to house the data used in our visualizations and predictive modeling. The data we take is information regarding the launches of the rockets.</a:t>
            </a:r>
          </a:p>
          <a:p>
            <a:pPr>
              <a:lnSpc>
                <a:spcPct val="100000"/>
              </a:lnSpc>
              <a:spcBef>
                <a:spcPts val="1400"/>
              </a:spcBef>
            </a:pPr>
            <a:r>
              <a:rPr lang="en-US" sz="2400" dirty="0">
                <a:solidFill>
                  <a:schemeClr val="accent3">
                    <a:lumMod val="25000"/>
                  </a:schemeClr>
                </a:solidFill>
                <a:latin typeface="Abadi" panose="020B0604020104020204" pitchFamily="34" charset="0"/>
              </a:rPr>
              <a:t>We also filter out data frame to include only Falcon9 rocket launches and then use column means to replace NaN values with respective columns in our data.</a:t>
            </a:r>
          </a:p>
          <a:p>
            <a:pPr>
              <a:lnSpc>
                <a:spcPct val="100000"/>
              </a:lnSpc>
              <a:spcBef>
                <a:spcPts val="1400"/>
              </a:spcBef>
            </a:pPr>
            <a:r>
              <a:rPr lang="en-US" sz="2400" dirty="0">
                <a:solidFill>
                  <a:schemeClr val="accent3">
                    <a:lumMod val="25000"/>
                  </a:schemeClr>
                </a:solidFill>
                <a:latin typeface="Abadi" panose="020B0604020104020204" pitchFamily="34" charset="0"/>
              </a:rPr>
              <a:t>Following this we extract Falcon9 launch data from Wikipedia and extract the data germane to our project from the page’s tables (using Requests and Soup).</a:t>
            </a:r>
          </a:p>
          <a:p>
            <a:pPr marL="0" indent="0">
              <a:lnSpc>
                <a:spcPct val="100000"/>
              </a:lnSpc>
              <a:spcBef>
                <a:spcPts val="1400"/>
              </a:spcBef>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2934</TotalTime>
  <Words>3395</Words>
  <Application>Microsoft Office PowerPoint</Application>
  <PresentationFormat>Widescreen</PresentationFormat>
  <Paragraphs>344</Paragraphs>
  <Slides>50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 Unicode MS</vt:lpstr>
      <vt:lpstr>IBM Plex Mono Text</vt:lpstr>
      <vt:lpstr>Abadi</vt:lpstr>
      <vt:lpstr>Arial</vt:lpstr>
      <vt:lpstr>Calibri</vt:lpstr>
      <vt:lpstr>Calibri Light</vt:lpstr>
      <vt:lpstr>IBM Plex Mono SemiBold</vt:lpstr>
      <vt:lpstr>Custom Design</vt:lpstr>
      <vt:lpstr>PowerPoint Presentation</vt:lpstr>
      <vt:lpstr>PowerPoint Presentation</vt:lpstr>
      <vt:lpstr>EXECUTIVE SUMMARY</vt:lpstr>
      <vt:lpstr>EXECUTIVE SUMMARY</vt:lpstr>
      <vt:lpstr>INTRODUCTION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Layer, Lois Verberkmoes</cp:lastModifiedBy>
  <cp:revision>261</cp:revision>
  <dcterms:created xsi:type="dcterms:W3CDTF">2021-04-29T18:58:34Z</dcterms:created>
  <dcterms:modified xsi:type="dcterms:W3CDTF">2022-01-05T14:51:38Z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